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59"/>
  </p:notesMasterIdLst>
  <p:handoutMasterIdLst>
    <p:handoutMasterId r:id="rId60"/>
  </p:handoutMasterIdLst>
  <p:sldIdLst>
    <p:sldId id="664" r:id="rId2"/>
    <p:sldId id="721" r:id="rId3"/>
    <p:sldId id="816" r:id="rId4"/>
    <p:sldId id="818" r:id="rId5"/>
    <p:sldId id="819" r:id="rId6"/>
    <p:sldId id="820" r:id="rId7"/>
    <p:sldId id="821" r:id="rId8"/>
    <p:sldId id="822" r:id="rId9"/>
    <p:sldId id="823" r:id="rId10"/>
    <p:sldId id="824" r:id="rId11"/>
    <p:sldId id="825" r:id="rId12"/>
    <p:sldId id="827" r:id="rId13"/>
    <p:sldId id="826" r:id="rId14"/>
    <p:sldId id="828" r:id="rId15"/>
    <p:sldId id="829" r:id="rId16"/>
    <p:sldId id="830" r:id="rId17"/>
    <p:sldId id="831" r:id="rId18"/>
    <p:sldId id="832" r:id="rId19"/>
    <p:sldId id="833" r:id="rId20"/>
    <p:sldId id="834" r:id="rId21"/>
    <p:sldId id="835" r:id="rId22"/>
    <p:sldId id="836" r:id="rId23"/>
    <p:sldId id="837" r:id="rId24"/>
    <p:sldId id="838" r:id="rId25"/>
    <p:sldId id="839" r:id="rId26"/>
    <p:sldId id="840" r:id="rId27"/>
    <p:sldId id="841" r:id="rId28"/>
    <p:sldId id="842" r:id="rId29"/>
    <p:sldId id="843" r:id="rId30"/>
    <p:sldId id="844" r:id="rId31"/>
    <p:sldId id="845" r:id="rId32"/>
    <p:sldId id="846" r:id="rId33"/>
    <p:sldId id="847" r:id="rId34"/>
    <p:sldId id="848" r:id="rId35"/>
    <p:sldId id="849" r:id="rId36"/>
    <p:sldId id="850" r:id="rId37"/>
    <p:sldId id="851" r:id="rId38"/>
    <p:sldId id="852" r:id="rId39"/>
    <p:sldId id="853" r:id="rId40"/>
    <p:sldId id="854" r:id="rId41"/>
    <p:sldId id="855" r:id="rId42"/>
    <p:sldId id="856" r:id="rId43"/>
    <p:sldId id="857" r:id="rId44"/>
    <p:sldId id="858" r:id="rId45"/>
    <p:sldId id="859" r:id="rId46"/>
    <p:sldId id="860" r:id="rId47"/>
    <p:sldId id="861" r:id="rId48"/>
    <p:sldId id="862" r:id="rId49"/>
    <p:sldId id="863" r:id="rId50"/>
    <p:sldId id="864" r:id="rId51"/>
    <p:sldId id="865" r:id="rId52"/>
    <p:sldId id="866" r:id="rId53"/>
    <p:sldId id="867" r:id="rId54"/>
    <p:sldId id="868" r:id="rId55"/>
    <p:sldId id="869" r:id="rId56"/>
    <p:sldId id="870" r:id="rId57"/>
    <p:sldId id="871" r:id="rId58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CC"/>
    <a:srgbClr val="FFFFCC"/>
    <a:srgbClr val="FFFF99"/>
    <a:srgbClr val="FF9999"/>
    <a:srgbClr val="3399FF"/>
    <a:srgbClr val="9C9BA3"/>
    <a:srgbClr val="996633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8" autoAdjust="0"/>
    <p:restoredTop sz="93514" autoAdjust="0"/>
  </p:normalViewPr>
  <p:slideViewPr>
    <p:cSldViewPr snapToGrid="0">
      <p:cViewPr varScale="1">
        <p:scale>
          <a:sx n="61" d="100"/>
          <a:sy n="61" d="100"/>
        </p:scale>
        <p:origin x="62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11C13A-E1C5-4061-B46F-BAC6DC0726D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527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6310CAF-CE29-447E-9E04-5F28250F8A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2472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30B603C-9958-4788-B498-1B9296F86C0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7026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678AA7B-6D0B-48F5-BBD2-156648A4F29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4113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61F50FA-B910-41F0-9007-76B8A194495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897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584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98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2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21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497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37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5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5524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4A323C9-5CD4-40BE-B194-46FF105FE0E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7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fld id="{904AED38-49D9-4C23-9D13-132B960C18A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fld id="{520AA52B-DDF0-4116-BC20-BB2599203C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074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5F2C16B-C8E6-4697-AE29-D4142E62231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948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845B046-F723-44FB-875B-FA1765E61F1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838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3E5F3EF-AEC9-4DA1-B743-6807B4EEF99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5803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41441C55-709E-414D-AED6-4B6DA8AC4D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68950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8824D0A-3959-4B20-8607-CC316A70603C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9144000" cy="1388853"/>
          </a:xfrm>
          <a:prstGeom prst="rect">
            <a:avLst/>
          </a:prstGeom>
        </p:spPr>
      </p:pic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1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6" r:id="rId14"/>
    <p:sldLayoutId id="2147483707" r:id="rId15"/>
    <p:sldLayoutId id="2147483741" r:id="rId16"/>
    <p:sldLayoutId id="2147483742" r:id="rId17"/>
    <p:sldLayoutId id="2147483743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puzzlopia.com/puzzles/puzzle-8/play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en.wikipedia.org/wiki/NP-hard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F57C8-CBC9-4BEF-9C07-DDE66788257F}"/>
              </a:ext>
            </a:extLst>
          </p:cNvPr>
          <p:cNvSpPr txBox="1">
            <a:spLocks/>
          </p:cNvSpPr>
          <p:nvPr/>
        </p:nvSpPr>
        <p:spPr>
          <a:xfrm>
            <a:off x="2667000" y="4077072"/>
            <a:ext cx="6477000" cy="182880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solidFill>
                  <a:schemeClr val="bg1"/>
                </a:solidFill>
              </a:rPr>
              <a:t>제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장 탐색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하노이 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상태공간</a:t>
            </a:r>
            <a:r>
              <a:rPr lang="ko-KR" altLang="en-US" dirty="0"/>
              <a:t> </a:t>
            </a:r>
            <a:r>
              <a:rPr lang="pt-BR" altLang="ko-KR" dirty="0"/>
              <a:t>A = {  (a</a:t>
            </a:r>
            <a:r>
              <a:rPr lang="pt-BR" altLang="ko-KR" baseline="-25000" dirty="0"/>
              <a:t>1</a:t>
            </a:r>
            <a:r>
              <a:rPr lang="pt-BR" altLang="ko-KR" dirty="0"/>
              <a:t>,a</a:t>
            </a:r>
            <a:r>
              <a:rPr lang="pt-BR" altLang="ko-KR" baseline="-25000" dirty="0"/>
              <a:t>2</a:t>
            </a:r>
            <a:r>
              <a:rPr lang="pt-BR" altLang="ko-KR" dirty="0"/>
              <a:t>,a</a:t>
            </a:r>
            <a:r>
              <a:rPr lang="pt-BR" altLang="ko-KR" baseline="-25000" dirty="0"/>
              <a:t>3</a:t>
            </a:r>
            <a:r>
              <a:rPr lang="pt-BR" altLang="ko-KR" dirty="0"/>
              <a:t>) ∣ a</a:t>
            </a:r>
            <a:r>
              <a:rPr lang="pt-BR" altLang="ko-KR" baseline="-25000" dirty="0"/>
              <a:t>i</a:t>
            </a:r>
            <a:r>
              <a:rPr lang="pt-BR" altLang="ko-KR" dirty="0"/>
              <a:t>∈{A, B, C} }</a:t>
            </a:r>
          </a:p>
          <a:p>
            <a:r>
              <a:rPr lang="ko-KR" altLang="en-US" dirty="0"/>
              <a:t>초기상태 </a:t>
            </a:r>
            <a:r>
              <a:rPr lang="en-US" altLang="ko-KR" dirty="0"/>
              <a:t>I = (A, A, A)</a:t>
            </a:r>
          </a:p>
          <a:p>
            <a:r>
              <a:rPr lang="ko-KR" altLang="en-US" dirty="0"/>
              <a:t>목표 상태 </a:t>
            </a:r>
            <a:r>
              <a:rPr lang="en-US" altLang="ko-KR" dirty="0"/>
              <a:t>G = (C, C, C)</a:t>
            </a:r>
          </a:p>
          <a:p>
            <a:r>
              <a:rPr lang="ko-KR" altLang="en-US" dirty="0"/>
              <a:t>연산자 </a:t>
            </a:r>
            <a:r>
              <a:rPr lang="en-US" altLang="ko-KR" dirty="0"/>
              <a:t>O = {</a:t>
            </a:r>
            <a:r>
              <a:rPr lang="en-US" altLang="ko-KR" dirty="0" err="1"/>
              <a:t>move</a:t>
            </a:r>
            <a:r>
              <a:rPr lang="en-US" altLang="ko-KR" baseline="-25000" dirty="0" err="1"/>
              <a:t>which</a:t>
            </a:r>
            <a:r>
              <a:rPr lang="en-US" altLang="ko-KR" baseline="-25000" dirty="0"/>
              <a:t>, where</a:t>
            </a:r>
            <a:r>
              <a:rPr lang="en-US" altLang="ko-KR" dirty="0"/>
              <a:t>∣ which ∈ {1,2,3}, where∈{A, B, C}}</a:t>
            </a:r>
          </a:p>
          <a:p>
            <a:endParaRPr lang="pt-B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01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Lab:N-queen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연산자</a:t>
            </a:r>
            <a:r>
              <a:rPr lang="en-US" altLang="ko-KR" dirty="0"/>
              <a:t>?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07" y="3471168"/>
            <a:ext cx="5265865" cy="26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Lab:N-queen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각각의 퀸을 정해진 열에서만 움직이게 한다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76" y="2598743"/>
            <a:ext cx="6631619" cy="20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23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Lab:N-queen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초기 상태와 목표 상태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38" y="2815837"/>
            <a:ext cx="5495278" cy="29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2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Lab:N-queen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30404" y="1600200"/>
                <a:ext cx="8153400" cy="4495800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연산자 집합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𝑝𝑙𝑎𝑐𝑒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연산자는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새로운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퀸을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번째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행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배치한다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𝑝𝑙𝑎𝑐𝑒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ko-KR" dirty="0"/>
                  <a:t>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𝑝𝑙𝑎𝑐𝑒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𝑝𝑙𝑎𝑐𝑒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30404" y="1600200"/>
                <a:ext cx="8153400" cy="4495800"/>
              </a:xfrm>
              <a:blipFill>
                <a:blip r:embed="rId2"/>
                <a:stretch>
                  <a:fillRect t="-1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375" y="1600200"/>
            <a:ext cx="3324225" cy="4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3" y="2702203"/>
            <a:ext cx="6631619" cy="20444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8" y="2473402"/>
            <a:ext cx="276225" cy="25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8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탐색 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상태 </a:t>
            </a:r>
            <a:r>
              <a:rPr lang="en-US" altLang="ko-KR" dirty="0"/>
              <a:t>= </a:t>
            </a:r>
            <a:r>
              <a:rPr lang="ko-KR" altLang="en-US" dirty="0"/>
              <a:t>노드</a:t>
            </a:r>
            <a:r>
              <a:rPr lang="en-US" altLang="ko-KR" dirty="0"/>
              <a:t>(node)</a:t>
            </a:r>
            <a:endParaRPr lang="ko-KR" altLang="en-US" dirty="0"/>
          </a:p>
          <a:p>
            <a:pPr lvl="0" fontAlgn="base"/>
            <a:r>
              <a:rPr lang="ko-KR" altLang="en-US" dirty="0"/>
              <a:t>초기 상태 </a:t>
            </a:r>
            <a:r>
              <a:rPr lang="en-US" altLang="ko-KR" dirty="0"/>
              <a:t>= </a:t>
            </a:r>
            <a:r>
              <a:rPr lang="ko-KR" altLang="en-US" dirty="0"/>
              <a:t>루트 노드</a:t>
            </a:r>
          </a:p>
          <a:p>
            <a:pPr lvl="0" fontAlgn="base"/>
            <a:r>
              <a:rPr lang="ko-KR" altLang="en-US" dirty="0"/>
              <a:t>연산자 </a:t>
            </a:r>
            <a:r>
              <a:rPr lang="en-US" altLang="ko-KR" dirty="0"/>
              <a:t>= </a:t>
            </a:r>
            <a:r>
              <a:rPr lang="ko-KR" altLang="en-US" dirty="0"/>
              <a:t>간선</a:t>
            </a:r>
            <a:r>
              <a:rPr lang="en-US" altLang="ko-KR" dirty="0"/>
              <a:t>(edge)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3"/>
          <a:stretch/>
        </p:blipFill>
        <p:spPr>
          <a:xfrm>
            <a:off x="1606858" y="3213716"/>
            <a:ext cx="4421079" cy="30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5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탐색 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연산자를 적용하기 전까지는 탐색 트리는 미리 만들어져 있지 않음</a:t>
            </a:r>
            <a:r>
              <a:rPr lang="en-US" altLang="ko-KR" dirty="0"/>
              <a:t>!-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1" y="2669294"/>
            <a:ext cx="6693763" cy="33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4-queen </a:t>
            </a:r>
            <a:r>
              <a:rPr lang="ko-KR" altLang="en-US" dirty="0"/>
              <a:t>문제 탐색 트리의</a:t>
            </a:r>
            <a:r>
              <a:rPr lang="en-US" altLang="ko-KR" dirty="0"/>
              <a:t> </a:t>
            </a:r>
            <a:r>
              <a:rPr lang="ko-KR" altLang="en-US" dirty="0"/>
              <a:t>일부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0" y="1715610"/>
            <a:ext cx="7689140" cy="4495800"/>
          </a:xfrm>
        </p:spPr>
      </p:pic>
    </p:spTree>
    <p:extLst>
      <p:ext uri="{BB962C8B-B14F-4D97-AF65-F5344CB8AC3E}">
        <p14:creationId xmlns:p14="http://schemas.microsoft.com/office/powerpoint/2010/main" val="14032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기본적인 탐색 기법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2" y="2057622"/>
            <a:ext cx="8153400" cy="3261360"/>
          </a:xfrm>
        </p:spPr>
      </p:pic>
    </p:spTree>
    <p:extLst>
      <p:ext uri="{BB962C8B-B14F-4D97-AF65-F5344CB8AC3E}">
        <p14:creationId xmlns:p14="http://schemas.microsoft.com/office/powerpoint/2010/main" val="300857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깊이 우선 탐색</a:t>
            </a:r>
            <a:r>
              <a:rPr lang="en-US" altLang="ko-KR" dirty="0"/>
              <a:t>(DFS)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깊이 우선 탐색</a:t>
            </a:r>
            <a:r>
              <a:rPr lang="en-US" altLang="ko-KR" dirty="0"/>
              <a:t>(depth-first search)</a:t>
            </a:r>
            <a:r>
              <a:rPr lang="ko-KR" altLang="en-US" dirty="0"/>
              <a:t>은 탐색 트리 상에서</a:t>
            </a:r>
            <a:r>
              <a:rPr lang="en-US" altLang="ko-KR" dirty="0"/>
              <a:t>, </a:t>
            </a:r>
            <a:r>
              <a:rPr lang="ko-KR" altLang="en-US" dirty="0"/>
              <a:t>해가 존재할 가능성이 존재하는 한</a:t>
            </a:r>
            <a:r>
              <a:rPr lang="en-US" altLang="ko-KR" dirty="0"/>
              <a:t>, </a:t>
            </a:r>
            <a:r>
              <a:rPr lang="ko-KR" altLang="en-US" dirty="0"/>
              <a:t>앞으로 계속 전진하여 탐색하는 방법이다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95" y="2959700"/>
            <a:ext cx="6851623" cy="22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7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 장에서 다루는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탐색의 개념을 소개한다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상태 공간</a:t>
            </a:r>
            <a:r>
              <a:rPr lang="en-US" altLang="ko-KR" dirty="0"/>
              <a:t>, </a:t>
            </a:r>
            <a:r>
              <a:rPr lang="ko-KR" altLang="en-US" dirty="0"/>
              <a:t>연산자의 개념을 소개한다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5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깊이 우선 탐색</a:t>
            </a:r>
            <a:r>
              <a:rPr lang="en-US" altLang="ko-KR" dirty="0"/>
              <a:t>(8-puzzle)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92" y="1751121"/>
            <a:ext cx="5903230" cy="4495800"/>
          </a:xfrm>
        </p:spPr>
      </p:pic>
    </p:spTree>
    <p:extLst>
      <p:ext uri="{BB962C8B-B14F-4D97-AF65-F5344CB8AC3E}">
        <p14:creationId xmlns:p14="http://schemas.microsoft.com/office/powerpoint/2010/main" val="102545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CLOSED </a:t>
            </a:r>
            <a:r>
              <a:rPr lang="ko-KR" altLang="en-US" dirty="0"/>
              <a:t>리스트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탐색에서는 중복된 상태를 막기 위하여 다음과 같은 </a:t>
            </a:r>
            <a:r>
              <a:rPr lang="en-US" altLang="ko-KR" dirty="0"/>
              <a:t>2</a:t>
            </a:r>
            <a:r>
              <a:rPr lang="ko-KR" altLang="en-US" dirty="0"/>
              <a:t>개의 리스트를 사용한다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OPEN </a:t>
            </a:r>
            <a:r>
              <a:rPr lang="ko-KR" altLang="en-US" dirty="0"/>
              <a:t>리스트</a:t>
            </a:r>
            <a:r>
              <a:rPr lang="en-US" altLang="ko-KR" dirty="0"/>
              <a:t>: </a:t>
            </a:r>
            <a:r>
              <a:rPr lang="ko-KR" altLang="en-US" dirty="0"/>
              <a:t>확장은 되었으나 아직 탐색하지 않은 상태들이 들어 있는 리스트</a:t>
            </a:r>
          </a:p>
          <a:p>
            <a:pPr lvl="1"/>
            <a:r>
              <a:rPr lang="en-US" altLang="ko-KR" dirty="0"/>
              <a:t>CLOSED </a:t>
            </a:r>
            <a:r>
              <a:rPr lang="ko-KR" altLang="en-US" dirty="0"/>
              <a:t>리스트</a:t>
            </a:r>
            <a:r>
              <a:rPr lang="en-US" altLang="ko-KR" dirty="0"/>
              <a:t>: </a:t>
            </a:r>
            <a:r>
              <a:rPr lang="ko-KR" altLang="en-US" dirty="0"/>
              <a:t>탐색이 끝난 상태들이 들어 있는 리스트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81" y="4165683"/>
            <a:ext cx="3675355" cy="16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6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rgbClr val="FFFFCC"/>
          </a:solidFill>
          <a:ln>
            <a:solidFill>
              <a:schemeClr val="accent1"/>
            </a:solidFill>
          </a:ln>
        </p:spPr>
        <p:txBody>
          <a:bodyPr>
            <a:normAutofit fontScale="85000" lnSpcReduction="10000"/>
          </a:bodyPr>
          <a:lstStyle/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depth_first_search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open ← [</a:t>
            </a:r>
            <a:r>
              <a:rPr lang="ko-KR" altLang="en-US" kern="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시작노드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] 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closed ← [ ]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while open ≠ [ ] do 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X ← open 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리스트의 첫 번째 요소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if X == goal then return SUCCESS 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else 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X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자식 노드를 생성한다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X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closed 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리스트에 추가한다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X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자식 노드가 이미 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open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이나 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closed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에 있다면 버린다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	</a:t>
            </a:r>
            <a:r>
              <a:rPr lang="ko-KR" altLang="en-US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남은 자식 노드들은 </a:t>
            </a:r>
            <a:r>
              <a:rPr lang="en-US" altLang="ko-KR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open</a:t>
            </a:r>
            <a:r>
              <a:rPr lang="ko-KR" altLang="en-US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처음에 추가한다</a:t>
            </a:r>
            <a:r>
              <a:rPr lang="en-US" altLang="ko-KR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(</a:t>
            </a:r>
            <a:r>
              <a:rPr lang="ko-KR" altLang="en-US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스택처럼 사용</a:t>
            </a:r>
            <a:r>
              <a:rPr lang="en-US" altLang="ko-KR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return FAIL 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688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예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88976"/>
            <a:ext cx="772498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1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너비</a:t>
            </a:r>
            <a:r>
              <a:rPr lang="en-US" altLang="ko-KR" dirty="0"/>
              <a:t> </a:t>
            </a:r>
            <a:r>
              <a:rPr lang="ko-KR" altLang="en-US" dirty="0"/>
              <a:t>우선 탐색</a:t>
            </a:r>
            <a:r>
              <a:rPr lang="en-US" altLang="ko-KR" dirty="0"/>
              <a:t>(BFS)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루트 노드의 모든 자식 노드들을 탐색한 후에 해가 발견되지 않으면 한 레벨 내려가서 동일한 방법으로 탐색을 계속하는 방법이다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1" y="3054260"/>
            <a:ext cx="6702641" cy="22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17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rgbClr val="FFFFCC"/>
          </a:solidFill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depth_first_search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open ← [</a:t>
            </a:r>
            <a:r>
              <a:rPr lang="ko-KR" altLang="en-US" kern="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시작노드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] 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closed ← [ ]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while open ≠ [ ] do 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X ← open 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리스트의 첫 번째 요소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if X == goal then return SUCCESS 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else 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X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자식 노드를 생성한다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X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closed 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리스트에 추가한다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	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X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자식 노드가 이미 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open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이나 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closed</a:t>
            </a: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에 있다면 버린다</a:t>
            </a: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ko-KR" altLang="en-US" kern="0" dirty="0">
                <a:solidFill>
                  <a:srgbClr val="000000"/>
                </a:solidFill>
                <a:latin typeface="새굴림" panose="02030600000101010101" pitchFamily="18" charset="-127"/>
              </a:rPr>
              <a:t>		</a:t>
            </a:r>
            <a:r>
              <a:rPr lang="ko-KR" altLang="en-US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남은 자식 노드들은 </a:t>
            </a:r>
            <a:r>
              <a:rPr lang="en-US" altLang="ko-KR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open</a:t>
            </a:r>
            <a:r>
              <a:rPr lang="ko-KR" altLang="en-US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끝에 추가한다</a:t>
            </a:r>
            <a:r>
              <a:rPr lang="en-US" altLang="ko-KR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(</a:t>
            </a:r>
            <a:r>
              <a:rPr lang="ko-KR" altLang="en-US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큐처럼 사용</a:t>
            </a:r>
            <a:r>
              <a:rPr lang="en-US" altLang="ko-KR" kern="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kern="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return FAIL </a:t>
            </a:r>
            <a:endParaRPr lang="en-US" altLang="ko-KR" kern="0" dirty="0">
              <a:solidFill>
                <a:srgbClr val="000000"/>
              </a:solidFill>
              <a:latin typeface="새굴림" panose="0203060000010101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997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예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69207" y="1671221"/>
            <a:ext cx="71564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76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</a:t>
            </a:r>
            <a:r>
              <a:rPr lang="ko-KR" altLang="en-US" dirty="0"/>
              <a:t>와 </a:t>
            </a:r>
            <a:r>
              <a:rPr lang="en-US" altLang="ko-KR" dirty="0"/>
              <a:t>BFS </a:t>
            </a:r>
            <a:r>
              <a:rPr lang="ko-KR" altLang="en-US" dirty="0"/>
              <a:t>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 err="1"/>
              <a:t>파이썬으로</a:t>
            </a:r>
            <a:r>
              <a:rPr lang="ko-KR" altLang="en-US" dirty="0"/>
              <a:t> 프로그램 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2423604"/>
            <a:ext cx="8256144" cy="4053396"/>
          </a:xfrm>
          <a:prstGeom prst="rect">
            <a:avLst/>
          </a:prstGeom>
          <a:solidFill>
            <a:srgbClr val="CCFFCC"/>
          </a:solidFill>
          <a:ln>
            <a:solidFill>
              <a:schemeClr val="accent1"/>
            </a:solidFill>
          </a:ln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dirty="0"/>
              <a:t>[1, 2, 3]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[0, 4, 6]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[7, 5, 8]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...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...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[1, 2, 3]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[4, 5, 6]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[0, 7, 8]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[1, 2, 3]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[4, 5, 6]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[7, 8, 0]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  <a:endParaRPr lang="ko-KR" altLang="en-US" dirty="0"/>
          </a:p>
          <a:p>
            <a:pPr marL="0" indent="0" latinLnBrk="0">
              <a:buNone/>
            </a:pPr>
            <a:r>
              <a:rPr lang="ko-KR" altLang="en-US" dirty="0"/>
              <a:t>탐색 성공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670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보드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687715"/>
          </a:xfrm>
          <a:solidFill>
            <a:srgbClr val="FFFFCC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class State: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  </a:t>
            </a:r>
            <a:r>
              <a:rPr lang="en-US" altLang="ko-KR" sz="1600" kern="0" dirty="0" err="1">
                <a:solidFill>
                  <a:srgbClr val="000000"/>
                </a:solidFill>
                <a:ea typeface="새굴림" panose="02030600000101010101" pitchFamily="18" charset="-127"/>
              </a:rPr>
              <a:t>def</a:t>
            </a: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 __</a:t>
            </a:r>
            <a:r>
              <a:rPr lang="en-US" altLang="ko-KR" sz="1600" kern="0" dirty="0" err="1">
                <a:solidFill>
                  <a:srgbClr val="000000"/>
                </a:solidFill>
                <a:ea typeface="새굴림" panose="02030600000101010101" pitchFamily="18" charset="-127"/>
              </a:rPr>
              <a:t>init</a:t>
            </a: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__(self, board, goal, moves=0):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    </a:t>
            </a:r>
            <a:r>
              <a:rPr lang="en-US" altLang="ko-KR" sz="1600" kern="0" dirty="0" err="1">
                <a:solidFill>
                  <a:srgbClr val="000000"/>
                </a:solidFill>
                <a:ea typeface="새굴림" panose="02030600000101010101" pitchFamily="18" charset="-127"/>
              </a:rPr>
              <a:t>self.board</a:t>
            </a: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 = board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    </a:t>
            </a:r>
            <a:r>
              <a:rPr lang="en-US" altLang="ko-KR" sz="1600" kern="0" dirty="0" err="1">
                <a:solidFill>
                  <a:srgbClr val="000000"/>
                </a:solidFill>
                <a:ea typeface="새굴림" panose="02030600000101010101" pitchFamily="18" charset="-127"/>
              </a:rPr>
              <a:t>self.moves</a:t>
            </a: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 = moves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    </a:t>
            </a:r>
            <a:r>
              <a:rPr lang="en-US" altLang="ko-KR" sz="1600" kern="0" dirty="0" err="1">
                <a:solidFill>
                  <a:srgbClr val="000000"/>
                </a:solidFill>
                <a:ea typeface="새굴림" panose="02030600000101010101" pitchFamily="18" charset="-127"/>
              </a:rPr>
              <a:t>self.goal</a:t>
            </a: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 = goal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...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70958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86705"/>
          </a:xfrm>
          <a:solidFill>
            <a:srgbClr val="FFFFCC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# </a:t>
            </a:r>
            <a:r>
              <a:rPr lang="ko-KR" altLang="en-US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초기 상태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puzzle = [1, 2, 3,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              0, 4, 6,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ea typeface="새굴림" panose="02030600000101010101" pitchFamily="18" charset="-127"/>
              </a:rPr>
              <a:t>              7, 5, 8]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600" kern="0" dirty="0">
              <a:solidFill>
                <a:srgbClr val="000000"/>
              </a:solidFill>
              <a:ea typeface="새굴림" panose="02030600000101010101" pitchFamily="18" charset="-127"/>
            </a:endParaRPr>
          </a:p>
          <a:p>
            <a:pPr marL="0" indent="0" fontAlgn="base"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목표 상태</a:t>
            </a:r>
          </a:p>
          <a:p>
            <a:pPr marL="0" indent="0" fontAlgn="base">
              <a:buNone/>
            </a:pPr>
            <a:r>
              <a:rPr lang="en-US" altLang="ko-KR" sz="1600" dirty="0"/>
              <a:t>  goal = [1, 2, 3, </a:t>
            </a:r>
            <a:endParaRPr lang="ko-KR" altLang="en-US" sz="1600" dirty="0"/>
          </a:p>
          <a:p>
            <a:pPr marL="0" indent="0" fontAlgn="base">
              <a:buNone/>
            </a:pPr>
            <a:r>
              <a:rPr lang="en-US" altLang="ko-KR" sz="1600" dirty="0"/>
              <a:t>             4, 5, 6, </a:t>
            </a:r>
            <a:endParaRPr lang="ko-KR" altLang="en-US" sz="1600" dirty="0"/>
          </a:p>
          <a:p>
            <a:pPr marL="0" indent="0" fontAlgn="base">
              <a:buNone/>
            </a:pPr>
            <a:r>
              <a:rPr lang="en-US" altLang="ko-KR" sz="1600" dirty="0"/>
              <a:t>            7, 8, 0]</a:t>
            </a:r>
            <a:endParaRPr lang="ko-KR" altLang="en-US" sz="1600" dirty="0"/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ko-KR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84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알파고는</a:t>
            </a:r>
            <a:r>
              <a:rPr lang="ko-KR" altLang="en-US" dirty="0"/>
              <a:t> 어떻게 수를 읽었을까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알파고는</a:t>
            </a:r>
            <a:r>
              <a:rPr lang="ko-KR" altLang="en-US" dirty="0"/>
              <a:t> </a:t>
            </a:r>
            <a:r>
              <a:rPr lang="ko-KR" altLang="en-US" dirty="0" err="1"/>
              <a:t>딥러닝과</a:t>
            </a:r>
            <a:r>
              <a:rPr lang="ko-KR" altLang="en-US" dirty="0"/>
              <a:t> </a:t>
            </a:r>
            <a:r>
              <a:rPr lang="ko-KR" altLang="en-US" i="1" u="sng" dirty="0">
                <a:solidFill>
                  <a:srgbClr val="FF0000"/>
                </a:solidFill>
              </a:rPr>
              <a:t>탐색 기법을 </a:t>
            </a:r>
            <a:r>
              <a:rPr lang="ko-KR" altLang="en-US" dirty="0"/>
              <a:t>통하여 다음 수를 읽었다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4" y="2611368"/>
            <a:ext cx="7464182" cy="28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</a:t>
            </a:r>
            <a:r>
              <a:rPr lang="ko-KR" altLang="en-US" dirty="0"/>
              <a:t>과 </a:t>
            </a:r>
            <a:r>
              <a:rPr lang="en-US" altLang="ko-KR" dirty="0"/>
              <a:t>CLOSED </a:t>
            </a:r>
            <a:r>
              <a:rPr lang="ko-KR" altLang="en-US" dirty="0"/>
              <a:t>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270464"/>
          </a:xfrm>
          <a:solidFill>
            <a:srgbClr val="FFFFCC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ko-KR" sz="1600" dirty="0"/>
              <a:t># open </a:t>
            </a:r>
            <a:r>
              <a:rPr lang="ko-KR" altLang="en-US" sz="1600" dirty="0"/>
              <a:t>리스트</a:t>
            </a:r>
          </a:p>
          <a:p>
            <a:pPr marL="0" indent="0" fontAlgn="base">
              <a:buNone/>
            </a:pPr>
            <a:r>
              <a:rPr lang="en-US" altLang="ko-KR" sz="1600" dirty="0" err="1"/>
              <a:t>open_queue</a:t>
            </a:r>
            <a:r>
              <a:rPr lang="en-US" altLang="ko-KR" sz="1600" dirty="0"/>
              <a:t> = [ ]</a:t>
            </a:r>
          </a:p>
          <a:p>
            <a:pPr marL="0" indent="0" fontAlgn="base">
              <a:buNone/>
            </a:pPr>
            <a:r>
              <a:rPr lang="en-US" altLang="ko-KR" sz="1600" dirty="0" err="1"/>
              <a:t>open_queue.append</a:t>
            </a:r>
            <a:r>
              <a:rPr lang="en-US" altLang="ko-KR" sz="1600" dirty="0"/>
              <a:t>(State(puzzle, goal))</a:t>
            </a:r>
          </a:p>
          <a:p>
            <a:pPr marL="0" indent="0" fontAlgn="base">
              <a:buNone/>
            </a:pPr>
            <a:endParaRPr lang="en-US" altLang="ko-KR" sz="1600" dirty="0"/>
          </a:p>
          <a:p>
            <a:pPr marL="0" indent="0" fontAlgn="base">
              <a:buNone/>
            </a:pPr>
            <a:r>
              <a:rPr lang="en-US" altLang="ko-KR" sz="1600" dirty="0"/>
              <a:t># closed</a:t>
            </a:r>
            <a:r>
              <a:rPr lang="ko-KR" altLang="en-US" sz="1600" dirty="0"/>
              <a:t> 리스트</a:t>
            </a:r>
            <a:endParaRPr lang="en-US" altLang="ko-KR" sz="1600" dirty="0"/>
          </a:p>
          <a:p>
            <a:pPr marL="0" indent="0" fontAlgn="base">
              <a:buNone/>
            </a:pPr>
            <a:r>
              <a:rPr lang="en-US" altLang="ko-KR" sz="1600" dirty="0" err="1"/>
              <a:t>closed_queue</a:t>
            </a:r>
            <a:r>
              <a:rPr lang="en-US" altLang="ko-KR" sz="1600" dirty="0"/>
              <a:t> = [ ]</a:t>
            </a:r>
          </a:p>
        </p:txBody>
      </p:sp>
    </p:spTree>
    <p:extLst>
      <p:ext uri="{BB962C8B-B14F-4D97-AF65-F5344CB8AC3E}">
        <p14:creationId xmlns:p14="http://schemas.microsoft.com/office/powerpoint/2010/main" val="3143954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자식 노드 생성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468519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</a:t>
            </a:r>
            <a:r>
              <a:rPr lang="en-US" altLang="ko-KR" sz="1600" dirty="0"/>
              <a:t># </a:t>
            </a:r>
            <a:r>
              <a:rPr lang="ko-KR" altLang="en-US" sz="1600" dirty="0"/>
              <a:t>자식 노드를 확장하여서 리스트에 저장하여서 반환한다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expand(self, moves):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result = []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self.board.index</a:t>
            </a:r>
            <a:r>
              <a:rPr lang="en-US" altLang="ko-KR" sz="1600" dirty="0"/>
              <a:t>(0)		# </a:t>
            </a:r>
            <a:r>
              <a:rPr lang="ko-KR" altLang="en-US" sz="1600" dirty="0"/>
              <a:t>숫자 </a:t>
            </a:r>
            <a:r>
              <a:rPr lang="en-US" altLang="ko-KR" sz="1600" dirty="0"/>
              <a:t>0(</a:t>
            </a:r>
            <a:r>
              <a:rPr lang="ko-KR" altLang="en-US" sz="1600" dirty="0"/>
              <a:t>빈칸</a:t>
            </a:r>
            <a:r>
              <a:rPr lang="en-US" altLang="ko-KR" sz="1600" dirty="0"/>
              <a:t>)</a:t>
            </a:r>
            <a:r>
              <a:rPr lang="ko-KR" altLang="en-US" sz="1600" dirty="0"/>
              <a:t>의 위치를 찾는다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[0, 1, 2] :		# UP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i-3,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[0, 3, 6] :		# LEFT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i-1,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[2, 5, 8]:		# DOWN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i+1,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[6, 7, 8]:		# RIGHT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i+3,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642636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소스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468519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상태를 나타내는 클래스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class State: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__(self, board, goal, moves=0):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self.board</a:t>
            </a:r>
            <a:r>
              <a:rPr lang="en-US" altLang="ko-KR" sz="1600" dirty="0"/>
              <a:t> = board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self.moves</a:t>
            </a:r>
            <a:r>
              <a:rPr lang="en-US" altLang="ko-KR" sz="1600" dirty="0"/>
              <a:t> = moves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self.goal</a:t>
            </a:r>
            <a:r>
              <a:rPr lang="en-US" altLang="ko-KR" sz="1600" dirty="0"/>
              <a:t> = goal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# i1</a:t>
            </a:r>
            <a:r>
              <a:rPr lang="ko-KR" altLang="en-US" sz="1600" dirty="0"/>
              <a:t>과 </a:t>
            </a:r>
            <a:r>
              <a:rPr lang="en-US" altLang="ko-KR" sz="1600" dirty="0"/>
              <a:t>i2</a:t>
            </a:r>
            <a:r>
              <a:rPr lang="ko-KR" altLang="en-US" sz="1600" dirty="0"/>
              <a:t>를 교환하여서 새로운 상태를 반환한다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get_new_board</a:t>
            </a:r>
            <a:r>
              <a:rPr lang="en-US" altLang="ko-KR" sz="1600" dirty="0"/>
              <a:t>(self, i1, i2, moves):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self.board</a:t>
            </a:r>
            <a:r>
              <a:rPr lang="en-US" altLang="ko-KR" sz="1600" dirty="0"/>
              <a:t>[:]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[i1], 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[i2] = 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[i2], 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[i1]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return State(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self.goal</a:t>
            </a:r>
            <a:r>
              <a:rPr lang="en-US" altLang="ko-KR" sz="1600" dirty="0"/>
              <a:t>, moves)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26025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소스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468519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자식 노드를 확장하여서 리스트에 저장하여서 반환한다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expand(self, moves):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result = []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self.board.index</a:t>
            </a:r>
            <a:r>
              <a:rPr lang="en-US" altLang="ko-KR" sz="1600" dirty="0"/>
              <a:t>(0)		# </a:t>
            </a:r>
            <a:r>
              <a:rPr lang="ko-KR" altLang="en-US" sz="1600" dirty="0"/>
              <a:t>숫자 </a:t>
            </a:r>
            <a:r>
              <a:rPr lang="en-US" altLang="ko-KR" sz="1600" dirty="0"/>
              <a:t>0(</a:t>
            </a:r>
            <a:r>
              <a:rPr lang="ko-KR" altLang="en-US" sz="1600" dirty="0"/>
              <a:t>빈칸</a:t>
            </a:r>
            <a:r>
              <a:rPr lang="en-US" altLang="ko-KR" sz="1600" dirty="0"/>
              <a:t>)</a:t>
            </a:r>
            <a:r>
              <a:rPr lang="ko-KR" altLang="en-US" sz="1600" dirty="0"/>
              <a:t>의 위치를 찾는다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[0, 1, 2] :		# UP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i-3,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[0, 3, 6] :		# LEFT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i-1,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[2, 5, 8]:		# DOWN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i+1,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[6, 7, 8]:		# RIGHT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i+3,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1990945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소스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468519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ko-KR" altLang="en-US" sz="1600" dirty="0"/>
              <a:t> </a:t>
            </a:r>
            <a:r>
              <a:rPr lang="en-US" altLang="ko-KR" sz="1600" dirty="0"/>
              <a:t># </a:t>
            </a:r>
            <a:r>
              <a:rPr lang="ko-KR" altLang="en-US" sz="1600" dirty="0"/>
              <a:t>객체를 출력할 때 사용한다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__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__(self):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return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self.board</a:t>
            </a:r>
            <a:r>
              <a:rPr lang="en-US" altLang="ko-KR" sz="1600" dirty="0"/>
              <a:t>[:3]) +"\n"+\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self.board</a:t>
            </a:r>
            <a:r>
              <a:rPr lang="en-US" altLang="ko-KR" sz="1600" dirty="0"/>
              <a:t>[3:6]) +"\n"+\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self.board</a:t>
            </a:r>
            <a:r>
              <a:rPr lang="en-US" altLang="ko-KR" sz="1600" dirty="0"/>
              <a:t>[6:]) +"\n"+\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"------------------"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초기 상태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puzzle = [1, 2, 3,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    0, 4, 6,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    7, 5, 8]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목표 상태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goal = [1, 2, 3,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  4, 5, 6,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  7, 8, 0]</a:t>
            </a:r>
          </a:p>
        </p:txBody>
      </p:sp>
    </p:spTree>
    <p:extLst>
      <p:ext uri="{BB962C8B-B14F-4D97-AF65-F5344CB8AC3E}">
        <p14:creationId xmlns:p14="http://schemas.microsoft.com/office/powerpoint/2010/main" val="3654020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소스 </a:t>
            </a:r>
            <a:r>
              <a:rPr lang="en-US" altLang="ko-KR" dirty="0"/>
              <a:t>#4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219200"/>
            <a:ext cx="8153400" cy="5492318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# open </a:t>
            </a:r>
            <a:r>
              <a:rPr lang="ko-KR" altLang="en-US" sz="1600" dirty="0"/>
              <a:t>리스트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 err="1"/>
              <a:t>open_queue</a:t>
            </a:r>
            <a:r>
              <a:rPr lang="en-US" altLang="ko-KR" sz="1600" dirty="0"/>
              <a:t> = [ ]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 err="1"/>
              <a:t>open_queue.append</a:t>
            </a:r>
            <a:r>
              <a:rPr lang="en-US" altLang="ko-KR" sz="1600" dirty="0"/>
              <a:t>(State(puzzle, goal))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 err="1"/>
              <a:t>closed_queue</a:t>
            </a:r>
            <a:r>
              <a:rPr lang="en-US" altLang="ko-KR" sz="1600" dirty="0"/>
              <a:t> = [ ]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moves = 0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while 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open_queue</a:t>
            </a:r>
            <a:r>
              <a:rPr lang="en-US" altLang="ko-KR" sz="1600" dirty="0"/>
              <a:t>) != 0: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current = </a:t>
            </a:r>
            <a:r>
              <a:rPr lang="en-US" altLang="ko-KR" sz="1600" dirty="0" err="1"/>
              <a:t>open_queue.pop</a:t>
            </a:r>
            <a:r>
              <a:rPr lang="en-US" altLang="ko-KR" sz="1600" dirty="0"/>
              <a:t>(0)		# OPEN </a:t>
            </a:r>
            <a:r>
              <a:rPr lang="ko-KR" altLang="en-US" sz="1600" dirty="0"/>
              <a:t>리스트의 앞에서 삭제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print(current)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if </a:t>
            </a:r>
            <a:r>
              <a:rPr lang="en-US" altLang="ko-KR" sz="1600" dirty="0" err="1"/>
              <a:t>current.board</a:t>
            </a:r>
            <a:r>
              <a:rPr lang="en-US" altLang="ko-KR" sz="1600" dirty="0"/>
              <a:t> == goal: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print("</a:t>
            </a:r>
            <a:r>
              <a:rPr lang="ko-KR" altLang="en-US" sz="1600" dirty="0"/>
              <a:t>탐색 성공</a:t>
            </a:r>
            <a:r>
              <a:rPr lang="en-US" altLang="ko-KR" sz="1600" dirty="0"/>
              <a:t>")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break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moves = current.moves+1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closed_queue.append</a:t>
            </a:r>
            <a:r>
              <a:rPr lang="en-US" altLang="ko-KR" sz="1600" dirty="0"/>
              <a:t>(current)		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for state in </a:t>
            </a:r>
            <a:r>
              <a:rPr lang="en-US" altLang="ko-KR" sz="1600" dirty="0" err="1"/>
              <a:t>current.expand</a:t>
            </a:r>
            <a:r>
              <a:rPr lang="en-US" altLang="ko-KR" sz="1600" dirty="0"/>
              <a:t>(moves):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if (state in </a:t>
            </a:r>
            <a:r>
              <a:rPr lang="en-US" altLang="ko-KR" sz="1600" dirty="0" err="1"/>
              <a:t>closed_queue</a:t>
            </a:r>
            <a:r>
              <a:rPr lang="en-US" altLang="ko-KR" sz="1600" dirty="0"/>
              <a:t>) or (state in </a:t>
            </a:r>
            <a:r>
              <a:rPr lang="en-US" altLang="ko-KR" sz="1600" dirty="0" err="1"/>
              <a:t>open_queue</a:t>
            </a:r>
            <a:r>
              <a:rPr lang="en-US" altLang="ko-KR" sz="1600" dirty="0"/>
              <a:t>):	# </a:t>
            </a:r>
            <a:r>
              <a:rPr lang="ko-KR" altLang="en-US" sz="1600" dirty="0"/>
              <a:t>이미 거쳐간 노드이면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ko-KR" altLang="en-US" sz="1600" dirty="0"/>
              <a:t>          </a:t>
            </a:r>
            <a:r>
              <a:rPr lang="en-US" altLang="ko-KR" sz="1600" dirty="0"/>
              <a:t>continue				# </a:t>
            </a:r>
            <a:r>
              <a:rPr lang="ko-KR" altLang="en-US" sz="1600" dirty="0"/>
              <a:t>노드를 버린다</a:t>
            </a:r>
            <a:r>
              <a:rPr lang="en-US" altLang="ko-KR" sz="1600" dirty="0"/>
              <a:t>.     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else: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    </a:t>
            </a:r>
            <a:r>
              <a:rPr lang="en-US" altLang="ko-KR" sz="1600" dirty="0" err="1"/>
              <a:t>open_queue.append</a:t>
            </a:r>
            <a:r>
              <a:rPr lang="en-US" altLang="ko-KR" sz="1600" dirty="0"/>
              <a:t>(state)		# OPEN </a:t>
            </a:r>
            <a:r>
              <a:rPr lang="ko-KR" altLang="en-US" sz="1600" dirty="0"/>
              <a:t>리스트의 끝에 추가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27960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1276" y="1937551"/>
            <a:ext cx="8256144" cy="4053396"/>
          </a:xfrm>
          <a:prstGeom prst="rect">
            <a:avLst/>
          </a:prstGeom>
          <a:solidFill>
            <a:srgbClr val="CCFFCC"/>
          </a:solidFill>
          <a:ln>
            <a:solidFill>
              <a:schemeClr val="accent1"/>
            </a:solidFill>
          </a:ln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dirty="0"/>
              <a:t>[1, 2, 3]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[0, 4, 6]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[7, 5, 8]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...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...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[1, 2, 3]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[4, 5, 6]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[0, 7, 8]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[1, 2, 3]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[4, 5, 6]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[7, 8, 0]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  <a:endParaRPr lang="ko-KR" altLang="en-US" dirty="0"/>
          </a:p>
          <a:p>
            <a:pPr marL="0" indent="0" latinLnBrk="0">
              <a:buNone/>
            </a:pPr>
            <a:r>
              <a:rPr lang="ko-KR" altLang="en-US" dirty="0"/>
              <a:t>탐색 성공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832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경험적인 탐색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만약 우리가 문제 영역에 대한 정보나 지식을 사용할 수 있다면 탐색 작업을 훨씬 빠르게 할 수 있다</a:t>
            </a:r>
            <a:r>
              <a:rPr lang="en-US" altLang="ko-KR" dirty="0"/>
              <a:t>. </a:t>
            </a:r>
            <a:r>
              <a:rPr lang="ko-KR" altLang="en-US" dirty="0"/>
              <a:t>이것을 경험적 탐색 방법</a:t>
            </a:r>
            <a:r>
              <a:rPr lang="en-US" altLang="ko-KR" dirty="0"/>
              <a:t>(heuristic search method) </a:t>
            </a:r>
            <a:r>
              <a:rPr lang="ko-KR" altLang="en-US" dirty="0"/>
              <a:t>또는 </a:t>
            </a:r>
            <a:r>
              <a:rPr lang="ko-KR" altLang="en-US" dirty="0" err="1"/>
              <a:t>휴리스틱</a:t>
            </a:r>
            <a:r>
              <a:rPr lang="ko-KR" altLang="en-US" dirty="0"/>
              <a:t> 탐색 방법이라고 부른다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 사용되는 정보를 </a:t>
            </a:r>
            <a:r>
              <a:rPr lang="ko-KR" altLang="en-US" dirty="0" err="1"/>
              <a:t>휴리스틱</a:t>
            </a:r>
            <a:r>
              <a:rPr lang="ko-KR" altLang="en-US" dirty="0"/>
              <a:t> 정보</a:t>
            </a:r>
            <a:r>
              <a:rPr lang="en-US" altLang="ko-KR" dirty="0"/>
              <a:t>(heuristic information)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306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r>
              <a:rPr lang="ko-KR" altLang="en-US" dirty="0"/>
              <a:t>에서의 </a:t>
            </a:r>
            <a:r>
              <a:rPr lang="ko-KR" altLang="en-US" dirty="0" err="1"/>
              <a:t>휴리스틱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55621" y="1733366"/>
            <a:ext cx="651729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0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언덕 등반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 기법에서는 평가 함수의 값이 좋은 노드를 먼저 처리한다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평가함수로</a:t>
            </a:r>
            <a:r>
              <a:rPr lang="ko-KR" altLang="en-US" dirty="0"/>
              <a:t> 제 위치에 있지 않은 타일의 개수 사용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09" y="2583200"/>
            <a:ext cx="4253907" cy="39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8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27" y="3684367"/>
            <a:ext cx="6835806" cy="26870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 err="1"/>
              <a:t>상태공간</a:t>
            </a:r>
            <a:r>
              <a:rPr lang="en-US" altLang="ko-KR" dirty="0"/>
              <a:t>,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25313" y="1600200"/>
            <a:ext cx="8153400" cy="44958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탐색</a:t>
            </a:r>
            <a:r>
              <a:rPr lang="en-US" altLang="ko-KR" sz="2000" dirty="0"/>
              <a:t>(search)</a:t>
            </a:r>
            <a:r>
              <a:rPr lang="ko-KR" altLang="en-US" sz="2000" dirty="0"/>
              <a:t>이란  상태공간에서 시작상태에서</a:t>
            </a:r>
            <a:r>
              <a:rPr lang="en-US" altLang="ko-KR" sz="2000" dirty="0"/>
              <a:t> </a:t>
            </a:r>
            <a:r>
              <a:rPr lang="ko-KR" altLang="en-US" sz="2000" dirty="0"/>
              <a:t>목표상태까지의 경로를 찾는 것</a:t>
            </a:r>
            <a:endParaRPr lang="en-US" altLang="ko-KR" sz="2000" dirty="0"/>
          </a:p>
          <a:p>
            <a:r>
              <a:rPr lang="ko-KR" altLang="en-US" sz="2000" dirty="0" err="1"/>
              <a:t>상태공간</a:t>
            </a:r>
            <a:r>
              <a:rPr lang="en-US" altLang="ko-KR" sz="2000" dirty="0"/>
              <a:t>(state</a:t>
            </a:r>
            <a:r>
              <a:rPr lang="ko-KR" altLang="en-US" sz="2000" dirty="0"/>
              <a:t> </a:t>
            </a:r>
            <a:r>
              <a:rPr lang="en-US" altLang="ko-KR" sz="2000" dirty="0"/>
              <a:t>space): </a:t>
            </a:r>
            <a:r>
              <a:rPr lang="ko-KR" altLang="en-US" sz="2000" dirty="0"/>
              <a:t>상태들이 모여 있는 공간</a:t>
            </a:r>
            <a:endParaRPr lang="en-US" altLang="ko-KR" sz="2000" dirty="0"/>
          </a:p>
          <a:p>
            <a:r>
              <a:rPr lang="ko-KR" altLang="en-US" sz="2000" dirty="0"/>
              <a:t>연산자</a:t>
            </a:r>
            <a:r>
              <a:rPr lang="en-US" altLang="ko-KR" sz="2000" dirty="0"/>
              <a:t>: </a:t>
            </a:r>
            <a:r>
              <a:rPr lang="ko-KR" altLang="en-US" sz="2000" dirty="0"/>
              <a:t>다음 상태를 생성하는 것</a:t>
            </a:r>
            <a:endParaRPr lang="en-US" altLang="ko-KR" sz="2000" dirty="0"/>
          </a:p>
          <a:p>
            <a:r>
              <a:rPr lang="ko-KR" altLang="en-US" sz="2000" dirty="0"/>
              <a:t>초기상태</a:t>
            </a:r>
            <a:endParaRPr lang="en-US" altLang="ko-KR" sz="2000" dirty="0"/>
          </a:p>
          <a:p>
            <a:r>
              <a:rPr lang="ko-KR" altLang="en-US" sz="2000" dirty="0" err="1"/>
              <a:t>목표상태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13065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언덕 등반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경험적인 탐색 방법은 무조건 </a:t>
            </a:r>
            <a:r>
              <a:rPr lang="ko-KR" altLang="en-US" dirty="0" err="1"/>
              <a:t>휴리스틱</a:t>
            </a:r>
            <a:r>
              <a:rPr lang="ko-KR" altLang="en-US" dirty="0"/>
              <a:t> 함수 값이 가장 좋은 </a:t>
            </a:r>
            <a:r>
              <a:rPr lang="ko-KR" altLang="en-US" dirty="0" err="1"/>
              <a:t>노드만을</a:t>
            </a:r>
            <a:r>
              <a:rPr lang="ko-KR" altLang="en-US" dirty="0"/>
              <a:t> 선택한다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등산할 때 무조건 현재의 위치보다 높은 위치로만 이동하는 것과 같다</a:t>
            </a:r>
            <a:r>
              <a:rPr lang="en-US" altLang="ko-KR" dirty="0"/>
              <a:t>. </a:t>
            </a:r>
            <a:r>
              <a:rPr lang="ko-KR" altLang="en-US" dirty="0"/>
              <a:t>일반적으로는 현재의 위치보다 높은 위치로 이동하면 산의 정상에 도달할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6" y="3642373"/>
            <a:ext cx="5646198" cy="245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97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언덕 등반 기법 알고리즘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14994" y="1633491"/>
            <a:ext cx="8153400" cy="175778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ko-KR" altLang="en-US" sz="1600" dirty="0"/>
              <a:t>먼저 현재 위치를 기준으로 해서</a:t>
            </a:r>
            <a:r>
              <a:rPr lang="en-US" altLang="ko-KR" sz="1600" dirty="0"/>
              <a:t>, </a:t>
            </a:r>
            <a:r>
              <a:rPr lang="ko-KR" altLang="en-US" sz="1600" dirty="0"/>
              <a:t>각 방향의 높이를 판단한다</a:t>
            </a:r>
            <a:r>
              <a:rPr lang="en-US" altLang="ko-KR" sz="1600" dirty="0"/>
              <a:t>.(</a:t>
            </a:r>
            <a:r>
              <a:rPr lang="ko-KR" altLang="en-US" sz="1600" dirty="0"/>
              <a:t>노드의 확장</a:t>
            </a:r>
            <a:r>
              <a:rPr lang="en-US" altLang="ko-KR" sz="1600" dirty="0"/>
              <a:t>)</a:t>
            </a:r>
          </a:p>
          <a:p>
            <a:pPr marL="342900" indent="-34290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ko-KR" altLang="en-US" sz="1600" dirty="0"/>
              <a:t>만일 모든 위치가 현 위치보다 낮다면 그 곳을 정상이라고 판단한다</a:t>
            </a:r>
            <a:r>
              <a:rPr lang="en-US" altLang="ko-KR" sz="1600" dirty="0"/>
              <a:t>(</a:t>
            </a:r>
            <a:r>
              <a:rPr lang="ko-KR" altLang="en-US" sz="1600" dirty="0"/>
              <a:t>목표상태인가의 검사</a:t>
            </a:r>
            <a:r>
              <a:rPr lang="en-US" altLang="ko-KR" sz="1600" dirty="0"/>
              <a:t>). </a:t>
            </a:r>
          </a:p>
          <a:p>
            <a:pPr marL="342900" indent="-34290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ko-KR" altLang="en-US" sz="1600" dirty="0"/>
              <a:t>현 위치가 정상이 아니라면 확인된 위치 중 가장 높은 곳으로 이동한다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후계노드의</a:t>
            </a:r>
            <a:r>
              <a:rPr lang="ko-KR" altLang="en-US" sz="1600" dirty="0"/>
              <a:t> 선택</a:t>
            </a:r>
            <a:r>
              <a:rPr lang="en-US" altLang="ko-KR" sz="16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843212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 최소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순수한 언덕 등반 기법은 오직 </a:t>
            </a:r>
            <a:r>
              <a:rPr lang="en-US" altLang="ko-KR" dirty="0"/>
              <a:t>h(n) </a:t>
            </a:r>
            <a:r>
              <a:rPr lang="ko-KR" altLang="en-US" dirty="0"/>
              <a:t>값만을 사용한다</a:t>
            </a:r>
            <a:r>
              <a:rPr lang="en-US" altLang="ko-KR" dirty="0"/>
              <a:t>(OPEN </a:t>
            </a:r>
            <a:r>
              <a:rPr lang="ko-KR" altLang="en-US" dirty="0"/>
              <a:t>리스트나 </a:t>
            </a:r>
            <a:r>
              <a:rPr lang="en-US" altLang="ko-KR" dirty="0"/>
              <a:t>CLOSED </a:t>
            </a:r>
            <a:r>
              <a:rPr lang="ko-KR" altLang="en-US" dirty="0"/>
              <a:t>리스트도 사용하지 않는다</a:t>
            </a:r>
            <a:r>
              <a:rPr lang="en-US" altLang="ko-KR" dirty="0"/>
              <a:t>). </a:t>
            </a:r>
          </a:p>
          <a:p>
            <a:r>
              <a:rPr lang="ko-KR" altLang="en-US" dirty="0"/>
              <a:t>이런 경우에는 생성된 자식 노드의 </a:t>
            </a:r>
            <a:r>
              <a:rPr lang="ko-KR" altLang="en-US" dirty="0" err="1"/>
              <a:t>평가함수</a:t>
            </a:r>
            <a:r>
              <a:rPr lang="ko-KR" altLang="en-US" dirty="0"/>
              <a:t> 값이 부모 노드보다 더 높거나 같은 경우가 나올 수 있다</a:t>
            </a:r>
            <a:r>
              <a:rPr lang="en-US" altLang="ko-KR" dirty="0"/>
              <a:t>. </a:t>
            </a:r>
            <a:r>
              <a:rPr lang="ko-KR" altLang="en-US" dirty="0"/>
              <a:t>이것을 지역 최소 문제</a:t>
            </a:r>
            <a:r>
              <a:rPr lang="en-US" altLang="ko-KR" dirty="0"/>
              <a:t>(local minima problem)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02" y="3595456"/>
            <a:ext cx="5422209" cy="23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22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 최소 문제의 예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5" y="1955306"/>
            <a:ext cx="5249632" cy="3087242"/>
          </a:xfrm>
        </p:spPr>
      </p:pic>
    </p:spTree>
    <p:extLst>
      <p:ext uri="{BB962C8B-B14F-4D97-AF65-F5344CB8AC3E}">
        <p14:creationId xmlns:p14="http://schemas.microsoft.com/office/powerpoint/2010/main" val="552202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A* </a:t>
            </a:r>
            <a:r>
              <a:rPr lang="ko-KR" altLang="en-US" dirty="0"/>
              <a:t>알고리즘은 평가 함수의 값을 다음과 같은 수식으로 정의한다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/>
              <a:t>	</a:t>
            </a:r>
            <a:r>
              <a:rPr lang="en-US" altLang="ko-KR" dirty="0"/>
              <a:t>f(n) = g(n) + h(n)</a:t>
            </a:r>
            <a:endParaRPr lang="ko-KR" altLang="en-US" dirty="0"/>
          </a:p>
          <a:p>
            <a:pPr lvl="0" fontAlgn="base"/>
            <a:endParaRPr lang="en-US" altLang="ko-KR" dirty="0"/>
          </a:p>
          <a:p>
            <a:pPr lvl="1" fontAlgn="base"/>
            <a:r>
              <a:rPr lang="en-US" altLang="ko-KR" dirty="0"/>
              <a:t>h(n): </a:t>
            </a:r>
            <a:r>
              <a:rPr lang="ko-KR" altLang="en-US" dirty="0"/>
              <a:t>현재 노드에서목표 노드까지의 거리</a:t>
            </a:r>
          </a:p>
          <a:p>
            <a:pPr lvl="1" fontAlgn="base"/>
            <a:r>
              <a:rPr lang="en-US" altLang="ko-KR" dirty="0"/>
              <a:t>g(n): </a:t>
            </a:r>
            <a:r>
              <a:rPr lang="ko-KR" altLang="en-US" dirty="0"/>
              <a:t>시작 노드에서 현재 노드까지의 비용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795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 </a:t>
            </a:r>
            <a:r>
              <a:rPr lang="ko-KR" altLang="en-US" dirty="0"/>
              <a:t>에서의 </a:t>
            </a:r>
            <a:r>
              <a:rPr lang="en-US" altLang="ko-KR" dirty="0"/>
              <a:t>A* </a:t>
            </a:r>
            <a:r>
              <a:rPr lang="ko-KR" altLang="en-US" dirty="0"/>
              <a:t>알고리즘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80" y="1360502"/>
            <a:ext cx="5560327" cy="5301707"/>
          </a:xfrm>
        </p:spPr>
      </p:pic>
    </p:spTree>
    <p:extLst>
      <p:ext uri="{BB962C8B-B14F-4D97-AF65-F5344CB8AC3E}">
        <p14:creationId xmlns:p14="http://schemas.microsoft.com/office/powerpoint/2010/main" val="1715614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822141"/>
            <a:ext cx="8153400" cy="3921711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 err="1"/>
              <a:t>AStar_search</a:t>
            </a:r>
            <a:r>
              <a:rPr lang="en-US" altLang="ko-KR" sz="1600" dirty="0"/>
              <a:t>()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open ← [</a:t>
            </a:r>
            <a:r>
              <a:rPr lang="ko-KR" altLang="en-US" sz="1600" dirty="0" err="1"/>
              <a:t>시작노드</a:t>
            </a:r>
            <a:r>
              <a:rPr lang="en-US" altLang="ko-KR" sz="1600" dirty="0"/>
              <a:t>]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closed ← [ ]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while open ≠ [ ] do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X ← open </a:t>
            </a:r>
            <a:r>
              <a:rPr lang="ko-KR" altLang="en-US" sz="1600" dirty="0"/>
              <a:t>리스트에서 가장 평가 함수의 값이 좋은 노드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ko-KR" altLang="en-US" sz="1600" dirty="0"/>
              <a:t>	</a:t>
            </a:r>
            <a:r>
              <a:rPr lang="en-US" altLang="ko-KR" sz="1600" dirty="0"/>
              <a:t>if X == goal then return SUCCESS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else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	X</a:t>
            </a:r>
            <a:r>
              <a:rPr lang="ko-KR" altLang="en-US" sz="1600" dirty="0"/>
              <a:t>의 자식 노드를 생성한다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	X</a:t>
            </a:r>
            <a:r>
              <a:rPr lang="ko-KR" altLang="en-US" sz="1600" dirty="0"/>
              <a:t>를 </a:t>
            </a:r>
            <a:r>
              <a:rPr lang="en-US" altLang="ko-KR" sz="1600" dirty="0"/>
              <a:t>closed </a:t>
            </a:r>
            <a:r>
              <a:rPr lang="ko-KR" altLang="en-US" sz="1600" dirty="0"/>
              <a:t>리스트에 추가한다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	if X</a:t>
            </a:r>
            <a:r>
              <a:rPr lang="ko-KR" altLang="en-US" sz="1600" dirty="0"/>
              <a:t>의 자식 노드가 </a:t>
            </a:r>
            <a:r>
              <a:rPr lang="en-US" altLang="ko-KR" sz="1600" dirty="0"/>
              <a:t>open</a:t>
            </a:r>
            <a:r>
              <a:rPr lang="ko-KR" altLang="en-US" sz="1600" dirty="0"/>
              <a:t>이나 </a:t>
            </a:r>
            <a:r>
              <a:rPr lang="en-US" altLang="ko-KR" sz="1600" dirty="0"/>
              <a:t>closed</a:t>
            </a:r>
            <a:r>
              <a:rPr lang="ko-KR" altLang="en-US" sz="1600" dirty="0"/>
              <a:t>에 있지 않으면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ko-KR" altLang="en-US" sz="1600" dirty="0"/>
              <a:t>			자식 노드의 평가 함수 값 </a:t>
            </a:r>
            <a:r>
              <a:rPr lang="en-US" altLang="ko-KR" sz="1600" dirty="0"/>
              <a:t>f(n) = g(n) + h(n)</a:t>
            </a:r>
            <a:r>
              <a:rPr lang="ko-KR" altLang="en-US" sz="1600" dirty="0"/>
              <a:t>을 계산한다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		</a:t>
            </a:r>
            <a:r>
              <a:rPr lang="ko-KR" altLang="en-US" sz="1600" dirty="0"/>
              <a:t>자식 노드들을 </a:t>
            </a:r>
            <a:r>
              <a:rPr lang="en-US" altLang="ko-KR" sz="1600" dirty="0"/>
              <a:t>open</a:t>
            </a:r>
            <a:r>
              <a:rPr lang="ko-KR" altLang="en-US" sz="1600" dirty="0"/>
              <a:t>에 추가한다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return FAIL </a:t>
            </a:r>
          </a:p>
        </p:txBody>
      </p:sp>
    </p:spTree>
    <p:extLst>
      <p:ext uri="{BB962C8B-B14F-4D97-AF65-F5344CB8AC3E}">
        <p14:creationId xmlns:p14="http://schemas.microsoft.com/office/powerpoint/2010/main" val="4007916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A* </a:t>
            </a:r>
            <a:r>
              <a:rPr lang="ko-KR" altLang="en-US" dirty="0"/>
              <a:t>알고리즘을 시뮬레이션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시작</a:t>
            </a:r>
            <a:r>
              <a:rPr lang="en-US" altLang="ko-KR" dirty="0"/>
              <a:t> </a:t>
            </a:r>
            <a:r>
              <a:rPr lang="ko-KR" altLang="en-US" dirty="0"/>
              <a:t>상태와 목표 상태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fontAlgn="base"/>
            <a:r>
              <a:rPr lang="en-US" altLang="ko-KR" dirty="0"/>
              <a:t>f(n)=g(n)+h(n)</a:t>
            </a:r>
            <a:r>
              <a:rPr lang="ko-KR" altLang="en-US" dirty="0"/>
              <a:t>이라고 하고 </a:t>
            </a:r>
            <a:r>
              <a:rPr lang="en-US" altLang="ko-KR" dirty="0"/>
              <a:t>h(n)</a:t>
            </a:r>
            <a:r>
              <a:rPr lang="ko-KR" altLang="en-US" dirty="0"/>
              <a:t>은 제 위치에 있지 않은 타일의 개수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79" y="2484170"/>
            <a:ext cx="3462292" cy="15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86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A* </a:t>
            </a:r>
            <a:r>
              <a:rPr lang="ko-KR" altLang="en-US" dirty="0"/>
              <a:t>알고리즘을 시뮬레이션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7" y="1511422"/>
            <a:ext cx="6153579" cy="5126803"/>
          </a:xfrm>
        </p:spPr>
      </p:pic>
    </p:spTree>
    <p:extLst>
      <p:ext uri="{BB962C8B-B14F-4D97-AF65-F5344CB8AC3E}">
        <p14:creationId xmlns:p14="http://schemas.microsoft.com/office/powerpoint/2010/main" val="1812719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 </a:t>
            </a:r>
            <a:r>
              <a:rPr lang="ko-KR" altLang="en-US" dirty="0" err="1"/>
              <a:t>파이썬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468519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import queue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상태를 나타내는 클래스</a:t>
            </a:r>
            <a:r>
              <a:rPr lang="en-US" altLang="ko-KR" sz="1600" dirty="0"/>
              <a:t>, f(n) </a:t>
            </a:r>
            <a:r>
              <a:rPr lang="ko-KR" altLang="en-US" sz="1600" dirty="0"/>
              <a:t>값을 저장한다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class State: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__(self, board, goal, moves=0):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self.board</a:t>
            </a:r>
            <a:r>
              <a:rPr lang="en-US" altLang="ko-KR" sz="1600" dirty="0"/>
              <a:t> = board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self.moves</a:t>
            </a:r>
            <a:r>
              <a:rPr lang="en-US" altLang="ko-KR" sz="1600" dirty="0"/>
              <a:t> = moves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self.goal</a:t>
            </a:r>
            <a:r>
              <a:rPr lang="en-US" altLang="ko-KR" sz="1600" dirty="0"/>
              <a:t> = goal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# i1</a:t>
            </a:r>
            <a:r>
              <a:rPr lang="ko-KR" altLang="en-US" sz="1600" dirty="0"/>
              <a:t>과 </a:t>
            </a:r>
            <a:r>
              <a:rPr lang="en-US" altLang="ko-KR" sz="1600" dirty="0"/>
              <a:t>i2</a:t>
            </a:r>
            <a:r>
              <a:rPr lang="ko-KR" altLang="en-US" sz="1600" dirty="0"/>
              <a:t>를 교환하여서 새로운 상태를 반환한다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get_new_board</a:t>
            </a:r>
            <a:r>
              <a:rPr lang="en-US" altLang="ko-KR" sz="1600" dirty="0"/>
              <a:t>(self, i1, i2, moves):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self.board</a:t>
            </a:r>
            <a:r>
              <a:rPr lang="en-US" altLang="ko-KR" sz="1600" dirty="0"/>
              <a:t>[:]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[i1], 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[i2] = 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[i2], 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[i1]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return State(</a:t>
            </a:r>
            <a:r>
              <a:rPr lang="en-US" altLang="ko-KR" sz="1600" dirty="0" err="1"/>
              <a:t>new_board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self.goal</a:t>
            </a:r>
            <a:r>
              <a:rPr lang="en-US" altLang="ko-KR" sz="1600" dirty="0"/>
              <a:t>, moves)</a:t>
            </a:r>
          </a:p>
        </p:txBody>
      </p:sp>
    </p:spTree>
    <p:extLst>
      <p:ext uri="{BB962C8B-B14F-4D97-AF65-F5344CB8AC3E}">
        <p14:creationId xmlns:p14="http://schemas.microsoft.com/office/powerpoint/2010/main" val="317758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r>
              <a:rPr lang="ko-KR" altLang="en-US" dirty="0"/>
              <a:t> 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612648" y="1446774"/>
            <a:ext cx="8153400" cy="4495800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http://www.puzzlopia.com/puzzles/puzzle-8/play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22" y="2503581"/>
            <a:ext cx="5149049" cy="31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16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 </a:t>
            </a:r>
            <a:r>
              <a:rPr lang="ko-KR" altLang="en-US" dirty="0" err="1"/>
              <a:t>파이썬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468519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</a:t>
            </a:r>
            <a:r>
              <a:rPr lang="en-US" altLang="ko-KR" sz="1600" dirty="0"/>
              <a:t># </a:t>
            </a:r>
            <a:r>
              <a:rPr lang="ko-KR" altLang="en-US" sz="1600" dirty="0"/>
              <a:t>자식 노드를 확장하여서 리스트에 저장하여서 반환한다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expand(self, moves):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result = []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self.board.index</a:t>
            </a:r>
            <a:r>
              <a:rPr lang="en-US" altLang="ko-KR" sz="1600" dirty="0"/>
              <a:t>(0)		# </a:t>
            </a:r>
            <a:r>
              <a:rPr lang="ko-KR" altLang="en-US" sz="1600" dirty="0"/>
              <a:t>숫자 </a:t>
            </a:r>
            <a:r>
              <a:rPr lang="en-US" altLang="ko-KR" sz="1600" dirty="0"/>
              <a:t>0(</a:t>
            </a:r>
            <a:r>
              <a:rPr lang="ko-KR" altLang="en-US" sz="1600" dirty="0"/>
              <a:t>빈칸</a:t>
            </a:r>
            <a:r>
              <a:rPr lang="en-US" altLang="ko-KR" sz="1600" dirty="0"/>
              <a:t>)</a:t>
            </a:r>
            <a:r>
              <a:rPr lang="ko-KR" altLang="en-US" sz="1600" dirty="0"/>
              <a:t>의 위치를 찾는다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[0, 1, 2] :		# UP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i-3,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[0, 3, 6] :		# LEFT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i-1,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[2, 5, 8]:		# DOWN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i+1,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if not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[6, 7, 8]:		# RIGHT </a:t>
            </a:r>
            <a:r>
              <a:rPr lang="ko-KR" altLang="en-US" sz="1600" dirty="0"/>
              <a:t>연산자 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result.append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self.get_new_board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i+3, moves))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return result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18517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 </a:t>
            </a:r>
            <a:r>
              <a:rPr lang="ko-KR" altLang="en-US" dirty="0" err="1"/>
              <a:t>파이썬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376039"/>
            <a:ext cx="8153400" cy="544867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# f(n)</a:t>
            </a:r>
            <a:r>
              <a:rPr lang="ko-KR" altLang="en-US" sz="1600" dirty="0"/>
              <a:t>을 계산하여 반환한다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f(self):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return </a:t>
            </a:r>
            <a:r>
              <a:rPr lang="en-US" altLang="ko-KR" sz="1600" dirty="0" err="1"/>
              <a:t>self.h</a:t>
            </a:r>
            <a:r>
              <a:rPr lang="en-US" altLang="ko-KR" sz="1600" dirty="0"/>
              <a:t>()+</a:t>
            </a:r>
            <a:r>
              <a:rPr lang="en-US" altLang="ko-KR" sz="1600" dirty="0" err="1"/>
              <a:t>self.g</a:t>
            </a:r>
            <a:r>
              <a:rPr lang="en-US" altLang="ko-KR" sz="1600" dirty="0"/>
              <a:t>()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# </a:t>
            </a:r>
            <a:r>
              <a:rPr lang="ko-KR" altLang="en-US" sz="1600" dirty="0" err="1"/>
              <a:t>휴리스틱</a:t>
            </a:r>
            <a:r>
              <a:rPr lang="ko-KR" altLang="en-US" sz="1600" dirty="0"/>
              <a:t> 함수 값인 </a:t>
            </a:r>
            <a:r>
              <a:rPr lang="en-US" altLang="ko-KR" sz="1600" dirty="0"/>
              <a:t>h(n)</a:t>
            </a:r>
            <a:r>
              <a:rPr lang="ko-KR" altLang="en-US" sz="1600" dirty="0"/>
              <a:t>을 계산하여 반환한다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# </a:t>
            </a:r>
            <a:r>
              <a:rPr lang="ko-KR" altLang="en-US" sz="1600" dirty="0"/>
              <a:t>현재 제 위치에 있지 않은 타일의 개수를 리스트 함축으로 계산한다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h(self):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return sum([1 if </a:t>
            </a:r>
            <a:r>
              <a:rPr lang="en-US" altLang="ko-KR" sz="1600" dirty="0" err="1"/>
              <a:t>self.board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 != </a:t>
            </a:r>
            <a:r>
              <a:rPr lang="en-US" altLang="ko-KR" sz="1600" dirty="0" err="1"/>
              <a:t>self.goal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 else 0 for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range(8)])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# </a:t>
            </a:r>
            <a:r>
              <a:rPr lang="ko-KR" altLang="en-US" sz="1600" dirty="0"/>
              <a:t>시작 노드로부터의 경로를 반환한다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g(self):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return </a:t>
            </a:r>
            <a:r>
              <a:rPr lang="en-US" altLang="ko-KR" sz="1600" dirty="0" err="1"/>
              <a:t>self.moves</a:t>
            </a:r>
            <a:endParaRPr lang="en-US" altLang="ko-KR" sz="1600" dirty="0"/>
          </a:p>
          <a:p>
            <a:pPr marL="0" indent="0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# </a:t>
            </a:r>
            <a:r>
              <a:rPr lang="ko-KR" altLang="en-US" sz="1600" dirty="0"/>
              <a:t>상태와 상태를 비교하기 위하여 </a:t>
            </a:r>
            <a:r>
              <a:rPr lang="en-US" altLang="ko-KR" sz="1600" dirty="0"/>
              <a:t>less than </a:t>
            </a:r>
            <a:r>
              <a:rPr lang="ko-KR" altLang="en-US" sz="1600" dirty="0"/>
              <a:t>연산자를 정의한다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__</a:t>
            </a:r>
            <a:r>
              <a:rPr lang="en-US" altLang="ko-KR" sz="1600" dirty="0" err="1"/>
              <a:t>lt</a:t>
            </a:r>
            <a:r>
              <a:rPr lang="en-US" altLang="ko-KR" sz="1600" dirty="0"/>
              <a:t>__(self, other):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600" dirty="0"/>
              <a:t>    return </a:t>
            </a:r>
            <a:r>
              <a:rPr lang="en-US" altLang="ko-KR" sz="1600" dirty="0" err="1"/>
              <a:t>self.f</a:t>
            </a:r>
            <a:r>
              <a:rPr lang="en-US" altLang="ko-KR" sz="1600" dirty="0"/>
              <a:t>() &lt; </a:t>
            </a:r>
            <a:r>
              <a:rPr lang="en-US" altLang="ko-KR" sz="1600" dirty="0" err="1"/>
              <a:t>other.f</a:t>
            </a:r>
            <a:r>
              <a:rPr lang="en-US" altLang="ko-KR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41206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 </a:t>
            </a:r>
            <a:r>
              <a:rPr lang="ko-KR" altLang="en-US" dirty="0" err="1"/>
              <a:t>파이썬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219200"/>
            <a:ext cx="8153400" cy="544867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ko-KR" altLang="en-US" sz="1600" dirty="0"/>
              <a:t> </a:t>
            </a:r>
            <a:r>
              <a:rPr lang="en-US" altLang="ko-KR" sz="1600" dirty="0"/>
              <a:t># </a:t>
            </a:r>
            <a:r>
              <a:rPr lang="ko-KR" altLang="en-US" sz="1600" dirty="0"/>
              <a:t>객체를 출력할 때 사용한다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 __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__(self):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return "------------------ f(n)=" +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self.f</a:t>
            </a:r>
            <a:r>
              <a:rPr lang="en-US" altLang="ko-KR" sz="1600" dirty="0"/>
              <a:t>()) +"\n"+\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"------------------ h(n)=" +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self.h</a:t>
            </a:r>
            <a:r>
              <a:rPr lang="en-US" altLang="ko-KR" sz="1600" dirty="0"/>
              <a:t>()) +"\n"+\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"------------------ g(n)=" +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self.g</a:t>
            </a:r>
            <a:r>
              <a:rPr lang="en-US" altLang="ko-KR" sz="1600" dirty="0"/>
              <a:t>()) +"\n"+\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self.board</a:t>
            </a:r>
            <a:r>
              <a:rPr lang="en-US" altLang="ko-KR" sz="1600" dirty="0"/>
              <a:t>[:3]) +"\n"+\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self.board</a:t>
            </a:r>
            <a:r>
              <a:rPr lang="en-US" altLang="ko-KR" sz="1600" dirty="0"/>
              <a:t>[3:6]) +"\n"+\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self.board</a:t>
            </a:r>
            <a:r>
              <a:rPr lang="en-US" altLang="ko-KR" sz="1600" dirty="0"/>
              <a:t>[6:]) +"\n"+\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"------------------"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초기 상태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puzzle = [1, 2, 3, 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    0, 4, 6, 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    7, 5, 8]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목표 상태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goal = [1, 2, 3, 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  4, 5, 6, 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  7, 8, 0]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# open </a:t>
            </a:r>
            <a:r>
              <a:rPr lang="ko-KR" altLang="en-US" sz="1600" dirty="0"/>
              <a:t>리스트는 우선순위 큐로 생성한다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 err="1"/>
              <a:t>open_queue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queue.PriorityQueue</a:t>
            </a:r>
            <a:r>
              <a:rPr lang="en-US" altLang="ko-KR" sz="1600" dirty="0"/>
              <a:t>()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 err="1"/>
              <a:t>open_queue.put</a:t>
            </a:r>
            <a:r>
              <a:rPr lang="en-US" altLang="ko-KR" sz="1600" dirty="0"/>
              <a:t>(State(puzzle, goal))</a:t>
            </a:r>
          </a:p>
        </p:txBody>
      </p:sp>
    </p:spTree>
    <p:extLst>
      <p:ext uri="{BB962C8B-B14F-4D97-AF65-F5344CB8AC3E}">
        <p14:creationId xmlns:p14="http://schemas.microsoft.com/office/powerpoint/2010/main" val="3114621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 </a:t>
            </a:r>
            <a:r>
              <a:rPr lang="ko-KR" altLang="en-US" dirty="0" err="1"/>
              <a:t>파이썬</a:t>
            </a:r>
            <a:r>
              <a:rPr lang="ko-KR" altLang="en-US" dirty="0"/>
              <a:t> 구현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51246"/>
            <a:ext cx="8153400" cy="4910091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 err="1"/>
              <a:t>closed_queue</a:t>
            </a:r>
            <a:r>
              <a:rPr lang="en-US" altLang="ko-KR" sz="1600" dirty="0"/>
              <a:t> = [ ]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moves = 0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while not </a:t>
            </a:r>
            <a:r>
              <a:rPr lang="en-US" altLang="ko-KR" sz="1600" dirty="0" err="1"/>
              <a:t>open_queue.empty</a:t>
            </a:r>
            <a:r>
              <a:rPr lang="en-US" altLang="ko-KR" sz="1600" dirty="0"/>
              <a:t>():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current = </a:t>
            </a:r>
            <a:r>
              <a:rPr lang="en-US" altLang="ko-KR" sz="1600" dirty="0" err="1"/>
              <a:t>open_queue.get</a:t>
            </a:r>
            <a:r>
              <a:rPr lang="en-US" altLang="ko-KR" sz="1600" dirty="0"/>
              <a:t>()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print(current)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if </a:t>
            </a:r>
            <a:r>
              <a:rPr lang="en-US" altLang="ko-KR" sz="1600" dirty="0" err="1"/>
              <a:t>current.board</a:t>
            </a:r>
            <a:r>
              <a:rPr lang="en-US" altLang="ko-KR" sz="1600" dirty="0"/>
              <a:t> == goal: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print("</a:t>
            </a:r>
            <a:r>
              <a:rPr lang="ko-KR" altLang="en-US" sz="1600" dirty="0"/>
              <a:t>탐색 성공</a:t>
            </a:r>
            <a:r>
              <a:rPr lang="en-US" altLang="ko-KR" sz="1600" dirty="0"/>
              <a:t>")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break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moves = current.moves+1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for state in </a:t>
            </a:r>
            <a:r>
              <a:rPr lang="en-US" altLang="ko-KR" sz="1600" dirty="0" err="1"/>
              <a:t>current.expand</a:t>
            </a:r>
            <a:r>
              <a:rPr lang="en-US" altLang="ko-KR" sz="1600" dirty="0"/>
              <a:t>(moves):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if state not in </a:t>
            </a:r>
            <a:r>
              <a:rPr lang="en-US" altLang="ko-KR" sz="1600" dirty="0" err="1"/>
              <a:t>closed_queue</a:t>
            </a:r>
            <a:r>
              <a:rPr lang="en-US" altLang="ko-KR" sz="1600" dirty="0"/>
              <a:t>: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open_queue.put</a:t>
            </a:r>
            <a:r>
              <a:rPr lang="en-US" altLang="ko-KR" sz="1600" dirty="0"/>
              <a:t>(state)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</a:t>
            </a:r>
            <a:r>
              <a:rPr lang="en-US" altLang="ko-KR" sz="1600" dirty="0" err="1"/>
              <a:t>closed_queue.append</a:t>
            </a:r>
            <a:r>
              <a:rPr lang="en-US" altLang="ko-KR" sz="1600" dirty="0"/>
              <a:t>(current)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else:</a:t>
            </a:r>
          </a:p>
          <a:p>
            <a:pPr marL="0" indent="0">
              <a:lnSpc>
                <a:spcPts val="1300"/>
              </a:lnSpc>
              <a:spcAft>
                <a:spcPts val="0"/>
              </a:spcAft>
              <a:buNone/>
            </a:pPr>
            <a:r>
              <a:rPr lang="en-US" altLang="ko-KR" sz="1600" dirty="0"/>
              <a:t>  print ('</a:t>
            </a:r>
            <a:r>
              <a:rPr lang="ko-KR" altLang="en-US" sz="1600" dirty="0"/>
              <a:t>탐색 실패</a:t>
            </a:r>
            <a:r>
              <a:rPr lang="en-US" altLang="ko-KR" sz="1600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718103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1276" y="1219200"/>
            <a:ext cx="8256144" cy="5439051"/>
          </a:xfrm>
          <a:prstGeom prst="rect">
            <a:avLst/>
          </a:prstGeom>
          <a:solidFill>
            <a:srgbClr val="CCFFCC"/>
          </a:solidFill>
          <a:ln>
            <a:solidFill>
              <a:schemeClr val="accent1"/>
            </a:solidFill>
          </a:ln>
        </p:spPr>
        <p:txBody>
          <a:bodyPr vert="horz">
            <a:normAutofit fontScale="550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dirty="0"/>
              <a:t>------------------ f(n)= 3</a:t>
            </a:r>
          </a:p>
          <a:p>
            <a:pPr marL="0" indent="0" latinLnBrk="0">
              <a:buNone/>
            </a:pPr>
            <a:r>
              <a:rPr lang="en-US" altLang="ko-KR" dirty="0"/>
              <a:t>------------------ h(n)= 3</a:t>
            </a:r>
          </a:p>
          <a:p>
            <a:pPr marL="0" indent="0" latinLnBrk="0">
              <a:buNone/>
            </a:pPr>
            <a:r>
              <a:rPr lang="en-US" altLang="ko-KR" dirty="0"/>
              <a:t>------------------ g(n)= 0</a:t>
            </a:r>
          </a:p>
          <a:p>
            <a:pPr marL="0" indent="0" latinLnBrk="0">
              <a:buNone/>
            </a:pPr>
            <a:r>
              <a:rPr lang="en-US" altLang="ko-KR" dirty="0"/>
              <a:t>[1, 2, 3]</a:t>
            </a:r>
          </a:p>
          <a:p>
            <a:pPr marL="0" indent="0" latinLnBrk="0">
              <a:buNone/>
            </a:pPr>
            <a:r>
              <a:rPr lang="en-US" altLang="ko-KR" dirty="0"/>
              <a:t>[0, 4, 6]</a:t>
            </a:r>
          </a:p>
          <a:p>
            <a:pPr marL="0" indent="0" latinLnBrk="0">
              <a:buNone/>
            </a:pPr>
            <a:r>
              <a:rPr lang="en-US" altLang="ko-KR" dirty="0"/>
              <a:t>[7, 5, 8]</a:t>
            </a:r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</a:p>
          <a:p>
            <a:pPr marL="0" indent="0" latinLnBrk="0">
              <a:buNone/>
            </a:pPr>
            <a:r>
              <a:rPr lang="en-US" altLang="ko-KR" dirty="0"/>
              <a:t>------------------ f(n)= 3</a:t>
            </a:r>
          </a:p>
          <a:p>
            <a:pPr marL="0" indent="0" latinLnBrk="0">
              <a:buNone/>
            </a:pPr>
            <a:r>
              <a:rPr lang="en-US" altLang="ko-KR" dirty="0"/>
              <a:t>------------------ h(n)= 2</a:t>
            </a:r>
          </a:p>
          <a:p>
            <a:pPr marL="0" indent="0" latinLnBrk="0">
              <a:buNone/>
            </a:pPr>
            <a:r>
              <a:rPr lang="en-US" altLang="ko-KR" dirty="0"/>
              <a:t>------------------ g(n)= 1</a:t>
            </a:r>
          </a:p>
          <a:p>
            <a:pPr marL="0" indent="0" latinLnBrk="0">
              <a:buNone/>
            </a:pPr>
            <a:r>
              <a:rPr lang="en-US" altLang="ko-KR" dirty="0"/>
              <a:t>[1, 2, 3]</a:t>
            </a:r>
          </a:p>
          <a:p>
            <a:pPr marL="0" indent="0" latinLnBrk="0">
              <a:buNone/>
            </a:pPr>
            <a:r>
              <a:rPr lang="en-US" altLang="ko-KR" dirty="0"/>
              <a:t>[4, 0, 6]</a:t>
            </a:r>
          </a:p>
          <a:p>
            <a:pPr marL="0" indent="0" latinLnBrk="0">
              <a:buNone/>
            </a:pPr>
            <a:r>
              <a:rPr lang="en-US" altLang="ko-KR" dirty="0"/>
              <a:t>[7, 5, 8]</a:t>
            </a:r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</a:p>
          <a:p>
            <a:pPr marL="0" indent="0" latinLnBrk="0">
              <a:buNone/>
            </a:pPr>
            <a:r>
              <a:rPr lang="en-US" altLang="ko-KR" dirty="0"/>
              <a:t>…</a:t>
            </a:r>
          </a:p>
          <a:p>
            <a:pPr marL="0" indent="0" latinLnBrk="0">
              <a:buNone/>
            </a:pPr>
            <a:r>
              <a:rPr lang="en-US" altLang="ko-KR" dirty="0"/>
              <a:t>------------------ f(n)= 3</a:t>
            </a:r>
          </a:p>
          <a:p>
            <a:pPr marL="0" indent="0" latinLnBrk="0">
              <a:buNone/>
            </a:pPr>
            <a:r>
              <a:rPr lang="en-US" altLang="ko-KR" dirty="0"/>
              <a:t>------------------ h(n)= 0</a:t>
            </a:r>
          </a:p>
          <a:p>
            <a:pPr marL="0" indent="0" latinLnBrk="0">
              <a:buNone/>
            </a:pPr>
            <a:r>
              <a:rPr lang="en-US" altLang="ko-KR" dirty="0"/>
              <a:t>------------------ g(n)= 3</a:t>
            </a:r>
          </a:p>
          <a:p>
            <a:pPr marL="0" indent="0" latinLnBrk="0">
              <a:buNone/>
            </a:pPr>
            <a:r>
              <a:rPr lang="en-US" altLang="ko-KR" dirty="0"/>
              <a:t>[1, 2, 3]</a:t>
            </a:r>
          </a:p>
          <a:p>
            <a:pPr marL="0" indent="0" latinLnBrk="0">
              <a:buNone/>
            </a:pPr>
            <a:r>
              <a:rPr lang="en-US" altLang="ko-KR" dirty="0"/>
              <a:t>[4, 5, 6]</a:t>
            </a:r>
          </a:p>
          <a:p>
            <a:pPr marL="0" indent="0" latinLnBrk="0">
              <a:buNone/>
            </a:pPr>
            <a:r>
              <a:rPr lang="en-US" altLang="ko-KR" dirty="0"/>
              <a:t>[7, 8, 0]</a:t>
            </a:r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</a:p>
          <a:p>
            <a:pPr marL="0" indent="0" latinLnBrk="0">
              <a:buNone/>
            </a:pPr>
            <a:r>
              <a:rPr lang="ko-KR" altLang="en-US" dirty="0"/>
              <a:t>탐색 성공</a:t>
            </a:r>
          </a:p>
        </p:txBody>
      </p:sp>
    </p:spTree>
    <p:extLst>
      <p:ext uri="{BB962C8B-B14F-4D97-AF65-F5344CB8AC3E}">
        <p14:creationId xmlns:p14="http://schemas.microsoft.com/office/powerpoint/2010/main" val="1324874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TSP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TSP( travelling salesman problem )</a:t>
            </a:r>
            <a:r>
              <a:rPr lang="ko-KR" altLang="en-US" dirty="0"/>
              <a:t>은 </a:t>
            </a:r>
            <a:r>
              <a:rPr lang="en-US" altLang="ko-KR" dirty="0"/>
              <a:t>"</a:t>
            </a:r>
            <a:r>
              <a:rPr lang="ko-KR" altLang="en-US" dirty="0"/>
              <a:t>도시의 목록과 도시들 사이의 거리가 주어졌을 때</a:t>
            </a:r>
            <a:r>
              <a:rPr lang="en-US" altLang="ko-KR" dirty="0"/>
              <a:t>, </a:t>
            </a:r>
            <a:r>
              <a:rPr lang="ko-KR" altLang="en-US" dirty="0"/>
              <a:t>하나의 도시에서 출발하여 각 도시를 방문하는 최단 경로를 무엇인가</a:t>
            </a:r>
            <a:r>
              <a:rPr lang="en-US" altLang="ko-KR" dirty="0"/>
              <a:t>?</a:t>
            </a:r>
            <a:r>
              <a:rPr lang="ko-KR" altLang="en-US" dirty="0"/>
              <a:t>＂이다</a:t>
            </a:r>
            <a:r>
              <a:rPr lang="en-US" altLang="ko-KR" dirty="0"/>
              <a:t>.</a:t>
            </a:r>
            <a:endParaRPr lang="ko-KR" altLang="en-US" dirty="0">
              <a:hlinkClick r:id="rId2"/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256" y="2806842"/>
            <a:ext cx="3367596" cy="35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902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/>
              <a:t>탐색은 상태 공간에서 시작 상태에서 목표 상태까지의 경로를 찾는 것이다</a:t>
            </a:r>
            <a:r>
              <a:rPr lang="en-US" altLang="ko-KR" dirty="0"/>
              <a:t>. </a:t>
            </a:r>
            <a:r>
              <a:rPr lang="ko-KR" altLang="en-US" dirty="0"/>
              <a:t>연산자는 하나의 상태를 다른 상태로 변경한다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맹목적인 탐색 방법</a:t>
            </a:r>
            <a:r>
              <a:rPr lang="en-US" altLang="ko-KR" dirty="0"/>
              <a:t>(blind search method)</a:t>
            </a:r>
            <a:r>
              <a:rPr lang="ko-KR" altLang="en-US" dirty="0"/>
              <a:t>은 목표 노드에 대한 정보를 이용하지 않고 기계적인 순서로 노드를 확장하는 방법이다</a:t>
            </a:r>
            <a:r>
              <a:rPr lang="en-US" altLang="ko-KR" dirty="0"/>
              <a:t>. </a:t>
            </a:r>
            <a:r>
              <a:rPr lang="ko-KR" altLang="en-US" dirty="0"/>
              <a:t>깊이 우선 탐색과 너비 우선 탐색이 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ko-KR" altLang="en-US" dirty="0"/>
              <a:t>탐색에서는 중복된 상태를 막기 위하여 </a:t>
            </a:r>
            <a:r>
              <a:rPr lang="en-US" altLang="ko-KR" dirty="0"/>
              <a:t>OPEN </a:t>
            </a:r>
            <a:r>
              <a:rPr lang="ko-KR" altLang="en-US" dirty="0"/>
              <a:t>리스트와 </a:t>
            </a:r>
            <a:r>
              <a:rPr lang="en-US" altLang="ko-KR" dirty="0"/>
              <a:t>CLOSED </a:t>
            </a:r>
            <a:r>
              <a:rPr lang="ko-KR" altLang="en-US" dirty="0"/>
              <a:t>리스트를 사용한다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경험적 탐색 방법</a:t>
            </a:r>
            <a:r>
              <a:rPr lang="en-US" altLang="ko-KR" dirty="0"/>
              <a:t>(heuristic search method)</a:t>
            </a:r>
            <a:r>
              <a:rPr lang="ko-KR" altLang="en-US" dirty="0"/>
              <a:t>은 목표 노드에 대한 경험적인 정보를 사용하는 방법이다</a:t>
            </a:r>
            <a:r>
              <a:rPr lang="en-US" altLang="ko-KR" dirty="0"/>
              <a:t>. “</a:t>
            </a:r>
            <a:r>
              <a:rPr lang="ko-KR" altLang="en-US" dirty="0"/>
              <a:t>언덕 등반 기법” 탐색과 </a:t>
            </a:r>
            <a:r>
              <a:rPr lang="en-US" altLang="ko-KR" dirty="0"/>
              <a:t>A* </a:t>
            </a:r>
            <a:r>
              <a:rPr lang="ko-KR" altLang="en-US" dirty="0"/>
              <a:t>탐색이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A* </a:t>
            </a:r>
            <a:r>
              <a:rPr lang="ko-KR" altLang="en-US" dirty="0"/>
              <a:t>알고리즘은 </a:t>
            </a:r>
            <a:r>
              <a:rPr lang="en-US" altLang="ko-KR" dirty="0"/>
              <a:t>f(n) = g(n) + h(n)</a:t>
            </a:r>
            <a:r>
              <a:rPr lang="ko-KR" altLang="en-US" dirty="0"/>
              <a:t>으로 생각한다</a:t>
            </a:r>
            <a:r>
              <a:rPr lang="en-US" altLang="ko-KR" dirty="0"/>
              <a:t>. h(n): </a:t>
            </a:r>
            <a:r>
              <a:rPr lang="ko-KR" altLang="en-US" dirty="0"/>
              <a:t>현재 노드에서목표 노드까지의 거리이고 </a:t>
            </a:r>
            <a:r>
              <a:rPr lang="en-US" altLang="ko-KR" dirty="0"/>
              <a:t>g(n): </a:t>
            </a:r>
            <a:r>
              <a:rPr lang="ko-KR" altLang="en-US" dirty="0"/>
              <a:t>시작 노드에서 현재 노드까지의 비용이다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55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22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 b="7120"/>
          <a:stretch/>
        </p:blipFill>
        <p:spPr>
          <a:xfrm>
            <a:off x="1164695" y="1914415"/>
            <a:ext cx="5904633" cy="33145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783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r>
              <a:rPr lang="ko-KR" altLang="en-US" dirty="0"/>
              <a:t>에서의 연산자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52" y="1795509"/>
            <a:ext cx="5207635" cy="4495800"/>
          </a:xfrm>
        </p:spPr>
      </p:pic>
    </p:spTree>
    <p:extLst>
      <p:ext uri="{BB962C8B-B14F-4D97-AF65-F5344CB8AC3E}">
        <p14:creationId xmlns:p14="http://schemas.microsoft.com/office/powerpoint/2010/main" val="151811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r>
              <a:rPr lang="ko-KR" altLang="en-US" dirty="0"/>
              <a:t> 에서의 상태 공간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2" y="2108453"/>
            <a:ext cx="8153400" cy="2769079"/>
          </a:xfrm>
        </p:spPr>
      </p:pic>
    </p:spTree>
    <p:extLst>
      <p:ext uri="{BB962C8B-B14F-4D97-AF65-F5344CB8AC3E}">
        <p14:creationId xmlns:p14="http://schemas.microsoft.com/office/powerpoint/2010/main" val="4232697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하노이 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연산자</a:t>
            </a:r>
            <a:r>
              <a:rPr lang="en-US" altLang="ko-KR" dirty="0"/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0" y="3457482"/>
            <a:ext cx="7226423" cy="14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5257</TotalTime>
  <Words>3062</Words>
  <Application>Microsoft Office PowerPoint</Application>
  <PresentationFormat>화면 슬라이드 쇼(4:3)</PresentationFormat>
  <Paragraphs>392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9" baseType="lpstr">
      <vt:lpstr>HY얕은샘물M</vt:lpstr>
      <vt:lpstr>굴림</vt:lpstr>
      <vt:lpstr>새굴림</vt:lpstr>
      <vt:lpstr>Arial</vt:lpstr>
      <vt:lpstr>Cambria Math</vt:lpstr>
      <vt:lpstr>Century Schoolbook</vt:lpstr>
      <vt:lpstr>Comic Sans MS</vt:lpstr>
      <vt:lpstr>Trebuchet MS</vt:lpstr>
      <vt:lpstr>Tw Cen MT</vt:lpstr>
      <vt:lpstr>Wingdings</vt:lpstr>
      <vt:lpstr>Wingdings 2</vt:lpstr>
      <vt:lpstr>가을</vt:lpstr>
      <vt:lpstr>PowerPoint 프레젠테이션</vt:lpstr>
      <vt:lpstr>이번 장에서 다루는 내용</vt:lpstr>
      <vt:lpstr>알파고는 어떻게 수를 읽었을까?</vt:lpstr>
      <vt:lpstr>상태, 상태공간, 연산자</vt:lpstr>
      <vt:lpstr>8-puzzle </vt:lpstr>
      <vt:lpstr>8-puzzle</vt:lpstr>
      <vt:lpstr>8-puzzle에서의 연산자</vt:lpstr>
      <vt:lpstr>8-puzzle 에서의 상태 공간</vt:lpstr>
      <vt:lpstr>Lab: 하노이 탑</vt:lpstr>
      <vt:lpstr>Lab: 하노이 탑</vt:lpstr>
      <vt:lpstr>Lab:N-queen</vt:lpstr>
      <vt:lpstr>Lab:N-queen</vt:lpstr>
      <vt:lpstr>Lab:N-queen</vt:lpstr>
      <vt:lpstr>Lab:N-queen</vt:lpstr>
      <vt:lpstr>탐색 트리</vt:lpstr>
      <vt:lpstr>탐색 트리</vt:lpstr>
      <vt:lpstr>Lab: 4-queen 문제 탐색 트리의 일부 </vt:lpstr>
      <vt:lpstr>기본적인 탐색 기법</vt:lpstr>
      <vt:lpstr>깊이 우선 탐색(DFS)</vt:lpstr>
      <vt:lpstr>깊이 우선 탐색(8-puzzle)</vt:lpstr>
      <vt:lpstr>OPEN CLOSED 리스트 </vt:lpstr>
      <vt:lpstr>DFS 알고리즘</vt:lpstr>
      <vt:lpstr>DFS 예</vt:lpstr>
      <vt:lpstr>너비 우선 탐색(BFS)</vt:lpstr>
      <vt:lpstr>BFS 알고리즘</vt:lpstr>
      <vt:lpstr>BFS 예</vt:lpstr>
      <vt:lpstr>DFS와 BFS 프로그램</vt:lpstr>
      <vt:lpstr>게임 보드 표현</vt:lpstr>
      <vt:lpstr>상태 표현</vt:lpstr>
      <vt:lpstr>OPEN과 CLOSED 리스트</vt:lpstr>
      <vt:lpstr>자식 노드 생성</vt:lpstr>
      <vt:lpstr>전체 소스 #1</vt:lpstr>
      <vt:lpstr>전체 소스 #2</vt:lpstr>
      <vt:lpstr>전체 소스 #3</vt:lpstr>
      <vt:lpstr>전체 소스 #4</vt:lpstr>
      <vt:lpstr>실행 결과</vt:lpstr>
      <vt:lpstr>경험적인 탐색 방법</vt:lpstr>
      <vt:lpstr>8-puzzle에서의 휴리스틱</vt:lpstr>
      <vt:lpstr>언덕 등반 기법</vt:lpstr>
      <vt:lpstr>언덕 등반 기법</vt:lpstr>
      <vt:lpstr>언덕 등반 기법 알고리즘</vt:lpstr>
      <vt:lpstr>지역 최소 문제</vt:lpstr>
      <vt:lpstr>지역 최소 문제의 예</vt:lpstr>
      <vt:lpstr>A* 알고리즘</vt:lpstr>
      <vt:lpstr>8-puzzle 에서의 A* 알고리즘</vt:lpstr>
      <vt:lpstr>A* 알고리즘</vt:lpstr>
      <vt:lpstr>Lab: A* 알고리즘을 시뮬레이션</vt:lpstr>
      <vt:lpstr>Lab: A* 알고리즘을 시뮬레이션</vt:lpstr>
      <vt:lpstr>A* 알고리즘 파이썬 구현</vt:lpstr>
      <vt:lpstr>A* 알고리즘 파이썬 구현</vt:lpstr>
      <vt:lpstr>A* 알고리즘 파이썬 구현</vt:lpstr>
      <vt:lpstr>A* 알고리즘 파이썬 구현</vt:lpstr>
      <vt:lpstr>A* 알고리즘 파이썬 구현</vt:lpstr>
      <vt:lpstr>실행 결과</vt:lpstr>
      <vt:lpstr>Lab: TSP</vt:lpstr>
      <vt:lpstr>Summary</vt:lpstr>
      <vt:lpstr>Q &amp; A</vt:lpstr>
    </vt:vector>
  </TitlesOfParts>
  <Manager/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subject/>
  <dc:creator>천인국</dc:creator>
  <cp:keywords/>
  <dc:description/>
  <cp:lastModifiedBy>이계성</cp:lastModifiedBy>
  <cp:revision>618</cp:revision>
  <dcterms:created xsi:type="dcterms:W3CDTF">2007-06-29T06:43:39Z</dcterms:created>
  <dcterms:modified xsi:type="dcterms:W3CDTF">2020-09-07T01:26:10Z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